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9"/>
  </p:notesMasterIdLst>
  <p:sldIdLst>
    <p:sldId id="256" r:id="rId2"/>
    <p:sldId id="284" r:id="rId3"/>
    <p:sldId id="285" r:id="rId4"/>
    <p:sldId id="257" r:id="rId5"/>
    <p:sldId id="264" r:id="rId6"/>
    <p:sldId id="278" r:id="rId7"/>
    <p:sldId id="343" r:id="rId8"/>
    <p:sldId id="344" r:id="rId9"/>
    <p:sldId id="319" r:id="rId10"/>
    <p:sldId id="320" r:id="rId11"/>
    <p:sldId id="341" r:id="rId12"/>
    <p:sldId id="287" r:id="rId13"/>
    <p:sldId id="303" r:id="rId14"/>
    <p:sldId id="306" r:id="rId15"/>
    <p:sldId id="310" r:id="rId16"/>
    <p:sldId id="311" r:id="rId17"/>
    <p:sldId id="321" r:id="rId18"/>
    <p:sldId id="323" r:id="rId19"/>
    <p:sldId id="324" r:id="rId20"/>
    <p:sldId id="298" r:id="rId21"/>
    <p:sldId id="325" r:id="rId22"/>
    <p:sldId id="326" r:id="rId23"/>
    <p:sldId id="327" r:id="rId24"/>
    <p:sldId id="342" r:id="rId25"/>
    <p:sldId id="273" r:id="rId26"/>
    <p:sldId id="307" r:id="rId27"/>
    <p:sldId id="329" r:id="rId28"/>
    <p:sldId id="339" r:id="rId29"/>
    <p:sldId id="340" r:id="rId30"/>
    <p:sldId id="317" r:id="rId31"/>
    <p:sldId id="330" r:id="rId32"/>
    <p:sldId id="336" r:id="rId33"/>
    <p:sldId id="277" r:id="rId34"/>
    <p:sldId id="331" r:id="rId35"/>
    <p:sldId id="332" r:id="rId36"/>
    <p:sldId id="337" r:id="rId37"/>
    <p:sldId id="316" r:id="rId38"/>
    <p:sldId id="333" r:id="rId39"/>
    <p:sldId id="334" r:id="rId40"/>
    <p:sldId id="280" r:id="rId41"/>
    <p:sldId id="301" r:id="rId42"/>
    <p:sldId id="281" r:id="rId43"/>
    <p:sldId id="335" r:id="rId44"/>
    <p:sldId id="302" r:id="rId45"/>
    <p:sldId id="283" r:id="rId46"/>
    <p:sldId id="314" r:id="rId47"/>
    <p:sldId id="305" r:id="rId4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ner, Sebastian" initials="RS" lastIdx="21" clrIdx="0"/>
  <p:cmAuthor id="1" name="Teamzimmer" initials="T" lastIdx="1" clrIdx="1">
    <p:extLst>
      <p:ext uri="{19B8F6BF-5375-455C-9EA6-DF929625EA0E}">
        <p15:presenceInfo xmlns:p15="http://schemas.microsoft.com/office/powerpoint/2012/main" userId="Teamzim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33CC33"/>
    <a:srgbClr val="002060"/>
    <a:srgbClr val="E4A72C"/>
    <a:srgbClr val="000000"/>
    <a:srgbClr val="E6AF00"/>
    <a:srgbClr val="A40000"/>
    <a:srgbClr val="371DA3"/>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95201" autoAdjust="0"/>
  </p:normalViewPr>
  <p:slideViewPr>
    <p:cSldViewPr>
      <p:cViewPr varScale="1">
        <p:scale>
          <a:sx n="114" d="100"/>
          <a:sy n="114" d="100"/>
        </p:scale>
        <p:origin x="1122" y="114"/>
      </p:cViewPr>
      <p:guideLst>
        <p:guide orient="horz" pos="2160"/>
        <p:guide pos="2880"/>
      </p:guideLst>
    </p:cSldViewPr>
  </p:slideViewPr>
  <p:outlineViewPr>
    <p:cViewPr>
      <p:scale>
        <a:sx n="33" d="100"/>
        <a:sy n="33" d="100"/>
      </p:scale>
      <p:origin x="126" y="993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CB4F4FF-F2EC-42F8-9413-4B531886952D}" type="datetimeFigureOut">
              <a:rPr lang="de-DE" smtClean="0"/>
              <a:t>18.09.2023</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14602A-CDC1-40CE-914A-C7C36C3B555E}" type="slidenum">
              <a:rPr lang="de-DE" smtClean="0"/>
              <a:t>‹Nr.›</a:t>
            </a:fld>
            <a:endParaRPr lang="de-DE" dirty="0"/>
          </a:p>
        </p:txBody>
      </p:sp>
    </p:spTree>
    <p:extLst>
      <p:ext uri="{BB962C8B-B14F-4D97-AF65-F5344CB8AC3E}">
        <p14:creationId xmlns:p14="http://schemas.microsoft.com/office/powerpoint/2010/main" val="87804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6</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solidFill>
                  <a:prstClr val="black"/>
                </a:solidFill>
              </a:rPr>
              <a:pPr/>
              <a:t>15</a:t>
            </a:fld>
            <a:endParaRPr lang="de-DE" dirty="0">
              <a:solidFill>
                <a:prstClr val="black"/>
              </a:solidFill>
            </a:endParaRPr>
          </a:p>
        </p:txBody>
      </p:sp>
    </p:spTree>
    <p:extLst>
      <p:ext uri="{BB962C8B-B14F-4D97-AF65-F5344CB8AC3E}">
        <p14:creationId xmlns:p14="http://schemas.microsoft.com/office/powerpoint/2010/main" val="355816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solidFill>
                  <a:prstClr val="black"/>
                </a:solidFill>
              </a:rPr>
              <a:pPr/>
              <a:t>16</a:t>
            </a:fld>
            <a:endParaRPr lang="de-DE" dirty="0">
              <a:solidFill>
                <a:prstClr val="black"/>
              </a:solidFill>
            </a:endParaRPr>
          </a:p>
        </p:txBody>
      </p:sp>
    </p:spTree>
    <p:extLst>
      <p:ext uri="{BB962C8B-B14F-4D97-AF65-F5344CB8AC3E}">
        <p14:creationId xmlns:p14="http://schemas.microsoft.com/office/powerpoint/2010/main" val="355816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17</a:t>
            </a:fld>
            <a:endParaRPr lang="de-DE" dirty="0"/>
          </a:p>
        </p:txBody>
      </p:sp>
    </p:spTree>
    <p:extLst>
      <p:ext uri="{BB962C8B-B14F-4D97-AF65-F5344CB8AC3E}">
        <p14:creationId xmlns:p14="http://schemas.microsoft.com/office/powerpoint/2010/main" val="297677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18</a:t>
            </a:fld>
            <a:endParaRPr lang="de-DE" dirty="0"/>
          </a:p>
        </p:txBody>
      </p:sp>
    </p:spTree>
    <p:extLst>
      <p:ext uri="{BB962C8B-B14F-4D97-AF65-F5344CB8AC3E}">
        <p14:creationId xmlns:p14="http://schemas.microsoft.com/office/powerpoint/2010/main" val="340157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19</a:t>
            </a:fld>
            <a:endParaRPr lang="de-DE" dirty="0"/>
          </a:p>
        </p:txBody>
      </p:sp>
    </p:spTree>
    <p:extLst>
      <p:ext uri="{BB962C8B-B14F-4D97-AF65-F5344CB8AC3E}">
        <p14:creationId xmlns:p14="http://schemas.microsoft.com/office/powerpoint/2010/main" val="46670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20</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21</a:t>
            </a:fld>
            <a:endParaRPr lang="de-DE" dirty="0"/>
          </a:p>
        </p:txBody>
      </p:sp>
    </p:spTree>
    <p:extLst>
      <p:ext uri="{BB962C8B-B14F-4D97-AF65-F5344CB8AC3E}">
        <p14:creationId xmlns:p14="http://schemas.microsoft.com/office/powerpoint/2010/main" val="92978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22</a:t>
            </a:fld>
            <a:endParaRPr lang="de-DE" dirty="0"/>
          </a:p>
        </p:txBody>
      </p:sp>
    </p:spTree>
    <p:extLst>
      <p:ext uri="{BB962C8B-B14F-4D97-AF65-F5344CB8AC3E}">
        <p14:creationId xmlns:p14="http://schemas.microsoft.com/office/powerpoint/2010/main" val="32064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23</a:t>
            </a:fld>
            <a:endParaRPr lang="de-DE" dirty="0"/>
          </a:p>
        </p:txBody>
      </p:sp>
    </p:spTree>
    <p:extLst>
      <p:ext uri="{BB962C8B-B14F-4D97-AF65-F5344CB8AC3E}">
        <p14:creationId xmlns:p14="http://schemas.microsoft.com/office/powerpoint/2010/main" val="72558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24</a:t>
            </a:fld>
            <a:endParaRPr lang="de-DE" dirty="0"/>
          </a:p>
        </p:txBody>
      </p:sp>
    </p:spTree>
    <p:extLst>
      <p:ext uri="{BB962C8B-B14F-4D97-AF65-F5344CB8AC3E}">
        <p14:creationId xmlns:p14="http://schemas.microsoft.com/office/powerpoint/2010/main" val="37351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7</a:t>
            </a:fld>
            <a:endParaRPr lang="de-DE" dirty="0"/>
          </a:p>
        </p:txBody>
      </p:sp>
    </p:spTree>
    <p:extLst>
      <p:ext uri="{BB962C8B-B14F-4D97-AF65-F5344CB8AC3E}">
        <p14:creationId xmlns:p14="http://schemas.microsoft.com/office/powerpoint/2010/main" val="222120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25</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26</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27</a:t>
            </a:fld>
            <a:endParaRPr lang="de-DE" dirty="0"/>
          </a:p>
        </p:txBody>
      </p:sp>
    </p:spTree>
    <p:extLst>
      <p:ext uri="{BB962C8B-B14F-4D97-AF65-F5344CB8AC3E}">
        <p14:creationId xmlns:p14="http://schemas.microsoft.com/office/powerpoint/2010/main" val="180312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28</a:t>
            </a:fld>
            <a:endParaRPr lang="de-DE" dirty="0"/>
          </a:p>
        </p:txBody>
      </p:sp>
    </p:spTree>
    <p:extLst>
      <p:ext uri="{BB962C8B-B14F-4D97-AF65-F5344CB8AC3E}">
        <p14:creationId xmlns:p14="http://schemas.microsoft.com/office/powerpoint/2010/main" val="669990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29</a:t>
            </a:fld>
            <a:endParaRPr lang="de-DE" dirty="0"/>
          </a:p>
        </p:txBody>
      </p:sp>
    </p:spTree>
    <p:extLst>
      <p:ext uri="{BB962C8B-B14F-4D97-AF65-F5344CB8AC3E}">
        <p14:creationId xmlns:p14="http://schemas.microsoft.com/office/powerpoint/2010/main" val="352489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30</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31</a:t>
            </a:fld>
            <a:endParaRPr lang="de-DE" dirty="0"/>
          </a:p>
        </p:txBody>
      </p:sp>
    </p:spTree>
    <p:extLst>
      <p:ext uri="{BB962C8B-B14F-4D97-AF65-F5344CB8AC3E}">
        <p14:creationId xmlns:p14="http://schemas.microsoft.com/office/powerpoint/2010/main" val="2499481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32</a:t>
            </a:fld>
            <a:endParaRPr lang="de-DE" dirty="0"/>
          </a:p>
        </p:txBody>
      </p:sp>
    </p:spTree>
    <p:extLst>
      <p:ext uri="{BB962C8B-B14F-4D97-AF65-F5344CB8AC3E}">
        <p14:creationId xmlns:p14="http://schemas.microsoft.com/office/powerpoint/2010/main" val="268430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33</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34</a:t>
            </a:fld>
            <a:endParaRPr lang="de-DE" dirty="0"/>
          </a:p>
        </p:txBody>
      </p:sp>
    </p:spTree>
    <p:extLst>
      <p:ext uri="{BB962C8B-B14F-4D97-AF65-F5344CB8AC3E}">
        <p14:creationId xmlns:p14="http://schemas.microsoft.com/office/powerpoint/2010/main" val="256848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8</a:t>
            </a:fld>
            <a:endParaRPr lang="de-DE" dirty="0"/>
          </a:p>
        </p:txBody>
      </p:sp>
    </p:spTree>
    <p:extLst>
      <p:ext uri="{BB962C8B-B14F-4D97-AF65-F5344CB8AC3E}">
        <p14:creationId xmlns:p14="http://schemas.microsoft.com/office/powerpoint/2010/main" val="2105180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35</a:t>
            </a:fld>
            <a:endParaRPr lang="de-DE" dirty="0"/>
          </a:p>
        </p:txBody>
      </p:sp>
    </p:spTree>
    <p:extLst>
      <p:ext uri="{BB962C8B-B14F-4D97-AF65-F5344CB8AC3E}">
        <p14:creationId xmlns:p14="http://schemas.microsoft.com/office/powerpoint/2010/main" val="79537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36</a:t>
            </a:fld>
            <a:endParaRPr lang="de-DE" dirty="0"/>
          </a:p>
        </p:txBody>
      </p:sp>
    </p:spTree>
    <p:extLst>
      <p:ext uri="{BB962C8B-B14F-4D97-AF65-F5344CB8AC3E}">
        <p14:creationId xmlns:p14="http://schemas.microsoft.com/office/powerpoint/2010/main" val="3811566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37</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38</a:t>
            </a:fld>
            <a:endParaRPr lang="de-DE" dirty="0"/>
          </a:p>
        </p:txBody>
      </p:sp>
    </p:spTree>
    <p:extLst>
      <p:ext uri="{BB962C8B-B14F-4D97-AF65-F5344CB8AC3E}">
        <p14:creationId xmlns:p14="http://schemas.microsoft.com/office/powerpoint/2010/main" val="2003066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39</a:t>
            </a:fld>
            <a:endParaRPr lang="de-DE" dirty="0"/>
          </a:p>
        </p:txBody>
      </p:sp>
    </p:spTree>
    <p:extLst>
      <p:ext uri="{BB962C8B-B14F-4D97-AF65-F5344CB8AC3E}">
        <p14:creationId xmlns:p14="http://schemas.microsoft.com/office/powerpoint/2010/main" val="1613197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40</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41</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42</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43</a:t>
            </a:fld>
            <a:endParaRPr lang="de-DE" dirty="0"/>
          </a:p>
        </p:txBody>
      </p:sp>
    </p:spTree>
    <p:extLst>
      <p:ext uri="{BB962C8B-B14F-4D97-AF65-F5344CB8AC3E}">
        <p14:creationId xmlns:p14="http://schemas.microsoft.com/office/powerpoint/2010/main" val="1722145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44</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9</a:t>
            </a:fld>
            <a:endParaRPr lang="de-DE" dirty="0"/>
          </a:p>
        </p:txBody>
      </p:sp>
    </p:spTree>
    <p:extLst>
      <p:ext uri="{BB962C8B-B14F-4D97-AF65-F5344CB8AC3E}">
        <p14:creationId xmlns:p14="http://schemas.microsoft.com/office/powerpoint/2010/main" val="1447688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45</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46</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47</a:t>
            </a:fld>
            <a:endParaRPr lang="de-DE" dirty="0"/>
          </a:p>
        </p:txBody>
      </p:sp>
    </p:spTree>
    <p:extLst>
      <p:ext uri="{BB962C8B-B14F-4D97-AF65-F5344CB8AC3E}">
        <p14:creationId xmlns:p14="http://schemas.microsoft.com/office/powerpoint/2010/main" val="355816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10</a:t>
            </a:fld>
            <a:endParaRPr lang="de-DE" dirty="0"/>
          </a:p>
        </p:txBody>
      </p:sp>
    </p:spTree>
    <p:extLst>
      <p:ext uri="{BB962C8B-B14F-4D97-AF65-F5344CB8AC3E}">
        <p14:creationId xmlns:p14="http://schemas.microsoft.com/office/powerpoint/2010/main" val="906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t>11</a:t>
            </a:fld>
            <a:endParaRPr lang="de-DE" dirty="0"/>
          </a:p>
        </p:txBody>
      </p:sp>
    </p:spTree>
    <p:extLst>
      <p:ext uri="{BB962C8B-B14F-4D97-AF65-F5344CB8AC3E}">
        <p14:creationId xmlns:p14="http://schemas.microsoft.com/office/powerpoint/2010/main" val="270878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solidFill>
                  <a:prstClr val="black"/>
                </a:solidFill>
              </a:rPr>
              <a:pPr/>
              <a:t>12</a:t>
            </a:fld>
            <a:endParaRPr lang="de-DE" dirty="0">
              <a:solidFill>
                <a:prstClr val="black"/>
              </a:solidFill>
            </a:endParaRPr>
          </a:p>
        </p:txBody>
      </p:sp>
    </p:spTree>
    <p:extLst>
      <p:ext uri="{BB962C8B-B14F-4D97-AF65-F5344CB8AC3E}">
        <p14:creationId xmlns:p14="http://schemas.microsoft.com/office/powerpoint/2010/main" val="355816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solidFill>
                  <a:prstClr val="black"/>
                </a:solidFill>
              </a:rPr>
              <a:pPr/>
              <a:t>13</a:t>
            </a:fld>
            <a:endParaRPr lang="de-DE" dirty="0">
              <a:solidFill>
                <a:prstClr val="black"/>
              </a:solidFill>
            </a:endParaRPr>
          </a:p>
        </p:txBody>
      </p:sp>
    </p:spTree>
    <p:extLst>
      <p:ext uri="{BB962C8B-B14F-4D97-AF65-F5344CB8AC3E}">
        <p14:creationId xmlns:p14="http://schemas.microsoft.com/office/powerpoint/2010/main" val="355816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4602A-CDC1-40CE-914A-C7C36C3B555E}" type="slidenum">
              <a:rPr lang="de-DE" smtClean="0">
                <a:solidFill>
                  <a:prstClr val="black"/>
                </a:solidFill>
              </a:rPr>
              <a:pPr/>
              <a:t>14</a:t>
            </a:fld>
            <a:endParaRPr lang="de-DE" dirty="0">
              <a:solidFill>
                <a:prstClr val="black"/>
              </a:solidFill>
            </a:endParaRPr>
          </a:p>
        </p:txBody>
      </p:sp>
    </p:spTree>
    <p:extLst>
      <p:ext uri="{BB962C8B-B14F-4D97-AF65-F5344CB8AC3E}">
        <p14:creationId xmlns:p14="http://schemas.microsoft.com/office/powerpoint/2010/main" val="355816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de-DE"/>
              <a:t>Titelmasterformat durch Klicken bearbeiten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F38EE0A8-95BC-43A2-8FC7-3C9B8E7AE4AD}" type="datetime1">
              <a:rPr lang="de-DE" smtClean="0"/>
              <a:t>18.09.2023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3AD78999-88D5-469E-B27D-21AEE3478BFB}" type="slidenum">
              <a:rPr lang="de-DE" smtClean="0"/>
              <a:t>‹Nr.›</a:t>
            </a:fld>
            <a:endParaRPr lang="de-DE"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DC47000-CE72-403E-82F7-DB107DB99AD9}" type="datetime1">
              <a:rPr lang="de-DE" smtClean="0"/>
              <a:t>18.09.2023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3AD78999-88D5-469E-B27D-21AEE3478BFB}" type="slidenum">
              <a:rPr lang="de-DE" smtClean="0"/>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3CE744FC-1C26-4701-A701-34BD39DCF5C0}" type="datetime1">
              <a:rPr lang="de-DE" smtClean="0"/>
              <a:t>18.09.2023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3AD78999-88D5-469E-B27D-21AEE3478BFB}" type="slidenum">
              <a:rPr lang="de-DE" smtClean="0"/>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de-DE"/>
              <a:t>Titelmasterformat durch Klicken bearbeiten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A0E1E23-84FB-45B5-876A-6545A31550EB}" type="datetime1">
              <a:rPr lang="de-DE" smtClean="0"/>
              <a:t>18.09.2023</a:t>
            </a:fld>
            <a:endParaRPr lang="de-DE" dirty="0"/>
          </a:p>
        </p:txBody>
      </p:sp>
      <p:sp>
        <p:nvSpPr>
          <p:cNvPr id="10" name="Slide Number Placeholder 9"/>
          <p:cNvSpPr>
            <a:spLocks noGrp="1"/>
          </p:cNvSpPr>
          <p:nvPr>
            <p:ph type="sldNum" sz="quarter" idx="11"/>
          </p:nvPr>
        </p:nvSpPr>
        <p:spPr/>
        <p:txBody>
          <a:bodyPr/>
          <a:lstStyle/>
          <a:p>
            <a:fld id="{3AD78999-88D5-469E-B27D-21AEE3478BFB}" type="slidenum">
              <a:rPr lang="de-DE" smtClean="0"/>
              <a:t>‹Nr.›</a:t>
            </a:fld>
            <a:endParaRPr lang="de-DE" dirty="0"/>
          </a:p>
        </p:txBody>
      </p:sp>
      <p:sp>
        <p:nvSpPr>
          <p:cNvPr id="12" name="Footer Placeholder 11"/>
          <p:cNvSpPr>
            <a:spLocks noGrp="1"/>
          </p:cNvSpPr>
          <p:nvPr>
            <p:ph type="ftr" sz="quarter" idx="12"/>
          </p:nvPr>
        </p:nvSpPr>
        <p:spPr/>
        <p:txBody>
          <a:bodyPr/>
          <a:lstStyle/>
          <a:p>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de-DE"/>
              <a:t>Titelmasterformat durch Klicken bearbeiten</a:t>
            </a:r>
            <a:endParaRPr lang="en-US" dirty="0"/>
          </a:p>
        </p:txBody>
      </p:sp>
      <p:sp>
        <p:nvSpPr>
          <p:cNvPr id="19" name="Date Placeholder 18"/>
          <p:cNvSpPr>
            <a:spLocks noGrp="1"/>
          </p:cNvSpPr>
          <p:nvPr>
            <p:ph type="dt" sz="half" idx="10"/>
          </p:nvPr>
        </p:nvSpPr>
        <p:spPr/>
        <p:txBody>
          <a:bodyPr/>
          <a:lstStyle/>
          <a:p>
            <a:fld id="{D6BD2E6A-9378-450C-9231-EAEAB60FBFDA}" type="datetime1">
              <a:rPr lang="de-DE" smtClean="0"/>
              <a:t>18.09.2023</a:t>
            </a:fld>
            <a:endParaRPr lang="de-DE" dirty="0"/>
          </a:p>
        </p:txBody>
      </p:sp>
      <p:sp>
        <p:nvSpPr>
          <p:cNvPr id="20" name="Slide Number Placeholder 19"/>
          <p:cNvSpPr>
            <a:spLocks noGrp="1"/>
          </p:cNvSpPr>
          <p:nvPr>
            <p:ph type="sldNum" sz="quarter" idx="11"/>
          </p:nvPr>
        </p:nvSpPr>
        <p:spPr/>
        <p:txBody>
          <a:bodyPr/>
          <a:lstStyle/>
          <a:p>
            <a:fld id="{3AD78999-88D5-469E-B27D-21AEE3478BFB}" type="slidenum">
              <a:rPr lang="de-DE" smtClean="0"/>
              <a:t>‹Nr.›</a:t>
            </a:fld>
            <a:endParaRPr lang="de-DE" dirty="0"/>
          </a:p>
        </p:txBody>
      </p:sp>
      <p:sp>
        <p:nvSpPr>
          <p:cNvPr id="21" name="Footer Placeholder 20"/>
          <p:cNvSpPr>
            <a:spLocks noGrp="1"/>
          </p:cNvSpPr>
          <p:nvPr>
            <p:ph type="ftr" sz="quarter" idx="12"/>
          </p:nvPr>
        </p:nvSpPr>
        <p:spPr/>
        <p:txBody>
          <a:bodyPr/>
          <a:lstStyle/>
          <a:p>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5" name="Date Placeholder 4"/>
          <p:cNvSpPr>
            <a:spLocks noGrp="1"/>
          </p:cNvSpPr>
          <p:nvPr>
            <p:ph type="dt" sz="half" idx="10"/>
          </p:nvPr>
        </p:nvSpPr>
        <p:spPr/>
        <p:txBody>
          <a:bodyPr/>
          <a:lstStyle/>
          <a:p>
            <a:fld id="{F8405CEF-6081-42A2-A1B8-7572C387B961}" type="datetime1">
              <a:rPr lang="de-DE" smtClean="0"/>
              <a:t>18.09.2023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3AD78999-88D5-469E-B27D-21AEE3478BFB}" type="slidenum">
              <a:rPr lang="de-DE" smtClean="0"/>
              <a:t>‹Nr.›</a:t>
            </a:fld>
            <a:endParaRPr lang="de-DE" dirty="0"/>
          </a:p>
        </p:txBody>
      </p:sp>
      <p:sp>
        <p:nvSpPr>
          <p:cNvPr id="9" name="Content Placeholder 8"/>
          <p:cNvSpPr>
            <a:spLocks noGrp="1"/>
          </p:cNvSpPr>
          <p:nvPr>
            <p:ph sz="quarter" idx="13"/>
          </p:nvPr>
        </p:nvSpPr>
        <p:spPr>
          <a:xfrm>
            <a:off x="1216152" y="841248"/>
            <a:ext cx="3730752" cy="43891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7" name="Date Placeholder 6"/>
          <p:cNvSpPr>
            <a:spLocks noGrp="1"/>
          </p:cNvSpPr>
          <p:nvPr>
            <p:ph type="dt" sz="half" idx="10"/>
          </p:nvPr>
        </p:nvSpPr>
        <p:spPr/>
        <p:txBody>
          <a:bodyPr/>
          <a:lstStyle/>
          <a:p>
            <a:fld id="{E6D15DC4-07E8-4330-AE40-0FFC420E733C}" type="datetime1">
              <a:rPr lang="de-DE" smtClean="0"/>
              <a:t>18.09.2023</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3AD78999-88D5-469E-B27D-21AEE3478BFB}" type="slidenum">
              <a:rPr lang="de-DE" smtClean="0"/>
              <a:t>‹Nr.›</a:t>
            </a:fld>
            <a:endParaRPr lang="de-DE" dirty="0"/>
          </a:p>
        </p:txBody>
      </p:sp>
      <p:sp>
        <p:nvSpPr>
          <p:cNvPr id="11" name="Content Placeholder 10"/>
          <p:cNvSpPr>
            <a:spLocks noGrp="1"/>
          </p:cNvSpPr>
          <p:nvPr>
            <p:ph sz="quarter" idx="13"/>
          </p:nvPr>
        </p:nvSpPr>
        <p:spPr>
          <a:xfrm>
            <a:off x="1216152" y="1380744"/>
            <a:ext cx="3730752" cy="38404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226F6CE1-AFB0-47CF-8C4F-6D5564B4816F}" type="datetime1">
              <a:rPr lang="de-DE" smtClean="0"/>
              <a:t>18.09.2023</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AD78999-88D5-469E-B27D-21AEE3478BFB}" type="slidenum">
              <a:rPr lang="de-DE" smtClean="0"/>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17212C-C33E-4264-902F-FA87889B5360}" type="datetime1">
              <a:rPr lang="de-DE" smtClean="0"/>
              <a:t>18.09.2023</a:t>
            </a:fld>
            <a:endParaRPr lang="de-DE" dirty="0"/>
          </a:p>
        </p:txBody>
      </p:sp>
      <p:sp>
        <p:nvSpPr>
          <p:cNvPr id="6" name="Slide Number Placeholder 5"/>
          <p:cNvSpPr>
            <a:spLocks noGrp="1"/>
          </p:cNvSpPr>
          <p:nvPr>
            <p:ph type="sldNum" sz="quarter" idx="11"/>
          </p:nvPr>
        </p:nvSpPr>
        <p:spPr/>
        <p:txBody>
          <a:bodyPr/>
          <a:lstStyle/>
          <a:p>
            <a:fld id="{3AD78999-88D5-469E-B27D-21AEE3478BFB}" type="slidenum">
              <a:rPr lang="de-DE" smtClean="0"/>
              <a:t>‹Nr.›</a:t>
            </a:fld>
            <a:endParaRPr lang="de-DE" dirty="0"/>
          </a:p>
        </p:txBody>
      </p:sp>
      <p:sp>
        <p:nvSpPr>
          <p:cNvPr id="7" name="Footer Placeholder 6"/>
          <p:cNvSpPr>
            <a:spLocks noGrp="1"/>
          </p:cNvSpPr>
          <p:nvPr>
            <p:ph type="ftr" sz="quarter" idx="12"/>
          </p:nvPr>
        </p:nvSpPr>
        <p:spPr/>
        <p:txBody>
          <a:bodyPr/>
          <a:lstStyle/>
          <a:p>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de-DE"/>
              <a:t>Titelmasterformat durch Klicken bearbeiten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Content Placeholder 13"/>
          <p:cNvSpPr>
            <a:spLocks noGrp="1"/>
          </p:cNvSpPr>
          <p:nvPr>
            <p:ph sz="quarter" idx="13"/>
          </p:nvPr>
        </p:nvSpPr>
        <p:spPr>
          <a:xfrm>
            <a:off x="914400" y="381000"/>
            <a:ext cx="4800600" cy="594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Date Placeholder 8"/>
          <p:cNvSpPr>
            <a:spLocks noGrp="1"/>
          </p:cNvSpPr>
          <p:nvPr>
            <p:ph type="dt" sz="half" idx="14"/>
          </p:nvPr>
        </p:nvSpPr>
        <p:spPr/>
        <p:txBody>
          <a:bodyPr/>
          <a:lstStyle/>
          <a:p>
            <a:fld id="{C43A19B5-2797-4C70-B2BA-D42DB0A3159E}" type="datetime1">
              <a:rPr lang="de-DE" smtClean="0"/>
              <a:t>18.09.2023</a:t>
            </a:fld>
            <a:endParaRPr lang="de-DE" dirty="0"/>
          </a:p>
        </p:txBody>
      </p:sp>
      <p:sp>
        <p:nvSpPr>
          <p:cNvPr id="10" name="Slide Number Placeholder 9"/>
          <p:cNvSpPr>
            <a:spLocks noGrp="1"/>
          </p:cNvSpPr>
          <p:nvPr>
            <p:ph type="sldNum" sz="quarter" idx="15"/>
          </p:nvPr>
        </p:nvSpPr>
        <p:spPr/>
        <p:txBody>
          <a:bodyPr/>
          <a:lstStyle/>
          <a:p>
            <a:fld id="{3AD78999-88D5-469E-B27D-21AEE3478BFB}" type="slidenum">
              <a:rPr lang="de-DE" smtClean="0"/>
              <a:t>‹Nr.›</a:t>
            </a:fld>
            <a:endParaRPr lang="de-DE" dirty="0"/>
          </a:p>
        </p:txBody>
      </p:sp>
      <p:sp>
        <p:nvSpPr>
          <p:cNvPr id="13" name="Footer Placeholder 12"/>
          <p:cNvSpPr>
            <a:spLocks noGrp="1"/>
          </p:cNvSpPr>
          <p:nvPr>
            <p:ph type="ftr" sz="quarter" idx="16"/>
          </p:nvPr>
        </p:nvSpPr>
        <p:spPr/>
        <p:txBody>
          <a:bodyPr/>
          <a:lstStyle/>
          <a:p>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de-DE"/>
              <a:t>Titelmasterformat durch Klicken bearbeiten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16EA790-7112-458B-B529-EB258D241AF7}" type="datetime1">
              <a:rPr lang="de-DE" smtClean="0"/>
              <a:t>18.09.2023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3AD78999-88D5-469E-B27D-21AEE3478BFB}" type="slidenum">
              <a:rPr lang="de-DE" smtClean="0"/>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de-DE"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3AD78999-88D5-469E-B27D-21AEE3478BFB}" type="slidenum">
              <a:rPr lang="de-DE" smtClean="0"/>
              <a:t>‹Nr.›</a:t>
            </a:fld>
            <a:endParaRPr lang="de-DE"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A1658880-9132-4092-AB91-BF275313AE51}" type="datetime1">
              <a:rPr lang="de-DE" smtClean="0"/>
              <a:t>18.09.2023</a:t>
            </a:fld>
            <a:endParaRPr lang="de-DE"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3.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www.neukirch-gemeind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jpe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neukirch-gemeinde.de/" TargetMode="External"/><Relationship Id="rId7" Type="http://schemas.openxmlformats.org/officeDocument/2006/relationships/image" Target="../media/image8.jpeg"/><Relationship Id="rId2" Type="http://schemas.openxmlformats.org/officeDocument/2006/relationships/hyperlink" Target="mailto:frank@neukirch-gemeinde.de" TargetMode="Externa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neukirch-gemeinde.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187624" y="5229200"/>
            <a:ext cx="5486400" cy="404446"/>
          </a:xfrm>
        </p:spPr>
        <p:txBody>
          <a:bodyPr/>
          <a:lstStyle/>
          <a:p>
            <a:br>
              <a:rPr lang="de-DE" dirty="0"/>
            </a:br>
            <a:br>
              <a:rPr lang="de-DE" dirty="0"/>
            </a:br>
            <a:br>
              <a:rPr lang="de-DE" dirty="0"/>
            </a:br>
            <a:r>
              <a:rPr lang="de-DE" dirty="0"/>
              <a:t>Gemeinsam für unsere Kinder</a:t>
            </a: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76" r="2576"/>
          <a:stretch>
            <a:fillRect/>
          </a:stretch>
        </p:blipFill>
        <p:spPr>
          <a:xfrm>
            <a:off x="1331641" y="1124744"/>
            <a:ext cx="5867400" cy="4081462"/>
          </a:xfrm>
        </p:spPr>
      </p:pic>
      <p:sp>
        <p:nvSpPr>
          <p:cNvPr id="6" name="Textplatzhalter 5"/>
          <p:cNvSpPr>
            <a:spLocks noGrp="1"/>
          </p:cNvSpPr>
          <p:nvPr>
            <p:ph type="body" sz="half" idx="2"/>
          </p:nvPr>
        </p:nvSpPr>
        <p:spPr>
          <a:xfrm>
            <a:off x="1187624" y="5373216"/>
            <a:ext cx="4038600" cy="1371600"/>
          </a:xfrm>
        </p:spPr>
        <p:txBody>
          <a:bodyPr/>
          <a:lstStyle/>
          <a:p>
            <a:r>
              <a:rPr lang="de-DE" dirty="0"/>
              <a:t>                                                                                        </a:t>
            </a:r>
          </a:p>
          <a:p>
            <a:pPr>
              <a:lnSpc>
                <a:spcPts val="1200"/>
              </a:lnSpc>
              <a:spcBef>
                <a:spcPts val="0"/>
              </a:spcBef>
            </a:pPr>
            <a:br>
              <a:rPr lang="de-DE" dirty="0"/>
            </a:br>
            <a:r>
              <a:rPr lang="de-DE" dirty="0"/>
              <a:t>Gemeinde Neukirch</a:t>
            </a:r>
          </a:p>
        </p:txBody>
      </p:sp>
      <p:sp>
        <p:nvSpPr>
          <p:cNvPr id="2" name="Foliennummernplatzhalter 1"/>
          <p:cNvSpPr>
            <a:spLocks noGrp="1"/>
          </p:cNvSpPr>
          <p:nvPr>
            <p:ph type="sldNum" sz="quarter" idx="12"/>
          </p:nvPr>
        </p:nvSpPr>
        <p:spPr/>
        <p:txBody>
          <a:bodyPr/>
          <a:lstStyle/>
          <a:p>
            <a:fld id="{3AD78999-88D5-469E-B27D-21AEE3478BFB}" type="slidenum">
              <a:rPr lang="de-DE" smtClean="0"/>
              <a:pPr/>
              <a:t>1</a:t>
            </a:fld>
            <a:endParaRPr lang="de-DE" dirty="0"/>
          </a:p>
        </p:txBody>
      </p:sp>
      <p:sp>
        <p:nvSpPr>
          <p:cNvPr id="8" name="Textfeld 7"/>
          <p:cNvSpPr txBox="1"/>
          <p:nvPr/>
        </p:nvSpPr>
        <p:spPr>
          <a:xfrm>
            <a:off x="1123197" y="490030"/>
            <a:ext cx="6320320" cy="477054"/>
          </a:xfrm>
          <a:prstGeom prst="rect">
            <a:avLst/>
          </a:prstGeom>
          <a:noFill/>
        </p:spPr>
        <p:txBody>
          <a:bodyPr vert="horz" wrap="square" rtlCol="0" anchor="t" anchorCtr="0">
            <a:spAutoFit/>
          </a:bodyPr>
          <a:lstStyle/>
          <a:p>
            <a:r>
              <a:rPr lang="de-DE" sz="2500" b="1" dirty="0">
                <a:solidFill>
                  <a:srgbClr val="002060"/>
                </a:solidFill>
              </a:rPr>
              <a:t>KONZEPTION DER</a:t>
            </a:r>
          </a:p>
        </p:txBody>
      </p:sp>
    </p:spTree>
    <p:extLst>
      <p:ext uri="{BB962C8B-B14F-4D97-AF65-F5344CB8AC3E}">
        <p14:creationId xmlns:p14="http://schemas.microsoft.com/office/powerpoint/2010/main" val="27631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4">
            <a:extLst>
              <a:ext uri="{FF2B5EF4-FFF2-40B4-BE49-F238E27FC236}">
                <a16:creationId xmlns:a16="http://schemas.microsoft.com/office/drawing/2014/main" id="{3858FDF6-F1DD-483E-9F31-F7A8BD3E9D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75" r="-14875"/>
          <a:stretch/>
        </p:blipFill>
        <p:spPr>
          <a:xfrm>
            <a:off x="4753434" y="2781291"/>
            <a:ext cx="1787442" cy="1340581"/>
          </a:xfrm>
          <a:prstGeom prst="rect">
            <a:avLst/>
          </a:prstGeom>
          <a:ln w="28575">
            <a:noFill/>
            <a:miter lim="800000"/>
          </a:ln>
        </p:spPr>
      </p:pic>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p>
        </p:txBody>
      </p:sp>
      <p:sp>
        <p:nvSpPr>
          <p:cNvPr id="4" name="Untertitel 3"/>
          <p:cNvSpPr>
            <a:spLocks noGrp="1"/>
          </p:cNvSpPr>
          <p:nvPr>
            <p:ph type="subTitle" idx="4294967295"/>
          </p:nvPr>
        </p:nvSpPr>
        <p:spPr>
          <a:xfrm>
            <a:off x="598707" y="620688"/>
            <a:ext cx="7789717" cy="601183"/>
          </a:xfrm>
        </p:spPr>
        <p:txBody>
          <a:bodyPr>
            <a:normAutofit fontScale="25000" lnSpcReduction="20000"/>
          </a:bodyPr>
          <a:lstStyle/>
          <a:p>
            <a:pPr marL="0" indent="0">
              <a:buNone/>
            </a:pPr>
            <a:r>
              <a:rPr lang="de-DE" sz="8000" b="1" dirty="0">
                <a:solidFill>
                  <a:schemeClr val="tx1"/>
                </a:solidFill>
              </a:rPr>
              <a:t>1. WIR sind immer am Puls der Zeit</a:t>
            </a:r>
            <a:r>
              <a:rPr lang="de-DE" sz="1600" dirty="0">
                <a:solidFill>
                  <a:schemeClr val="tx1"/>
                </a:solidFill>
              </a:rPr>
              <a:t>,</a:t>
            </a:r>
            <a:endParaRPr lang="de-DE" sz="6400" dirty="0">
              <a:solidFill>
                <a:schemeClr val="tx1"/>
              </a:solidFill>
            </a:endParaRPr>
          </a:p>
          <a:p>
            <a:pPr marL="0" indent="0">
              <a:buNone/>
            </a:pPr>
            <a:r>
              <a:rPr lang="de-DE" sz="4800" dirty="0">
                <a:solidFill>
                  <a:schemeClr val="tx1"/>
                </a:solidFill>
              </a:rPr>
              <a:t>1.2 Unsere Räumlichkeiten</a:t>
            </a:r>
          </a:p>
          <a:p>
            <a:pPr marL="0" indent="0">
              <a:buNone/>
            </a:pPr>
            <a:endParaRPr lang="de-DE" sz="4800" dirty="0"/>
          </a:p>
          <a:p>
            <a:pPr marL="0" indent="0">
              <a:lnSpc>
                <a:spcPts val="1200"/>
              </a:lnSpc>
              <a:spcBef>
                <a:spcPts val="0"/>
              </a:spcBef>
              <a:buNone/>
            </a:pPr>
            <a:r>
              <a:rPr lang="de-DE" sz="4000" dirty="0">
                <a:solidFill>
                  <a:schemeClr val="tx1"/>
                </a:solidFill>
              </a:rPr>
              <a:t>Die Kinder können unter Einhalten gewisser Absprachen und Regeln unsere frei zugänglichen Räume und Spielbereiche (Eingangsbereich, Bewegungsraum, Garten)nutzen. Dabei ist nicht dauerhaft eine feste Fachkraft anwesend. Dennoch ist die Zuständigkeit der Aufsicht geklärt und es wird in regelmäßigen Abständen nach den Kindern geschaut. </a:t>
            </a:r>
          </a:p>
          <a:p>
            <a:pPr marL="0" indent="0">
              <a:lnSpc>
                <a:spcPts val="1200"/>
              </a:lnSpc>
              <a:spcBef>
                <a:spcPts val="0"/>
              </a:spcBef>
              <a:buNone/>
            </a:pPr>
            <a:r>
              <a:rPr lang="de-DE" sz="4000" dirty="0">
                <a:solidFill>
                  <a:schemeClr val="tx1"/>
                </a:solidFill>
              </a:rPr>
              <a:t>Dabei erfahren die Kinder:</a:t>
            </a:r>
          </a:p>
          <a:p>
            <a:pPr>
              <a:lnSpc>
                <a:spcPts val="1200"/>
              </a:lnSpc>
              <a:spcBef>
                <a:spcPts val="0"/>
              </a:spcBef>
            </a:pPr>
            <a:r>
              <a:rPr lang="de-DE" sz="4000" dirty="0">
                <a:solidFill>
                  <a:schemeClr val="tx1"/>
                </a:solidFill>
              </a:rPr>
              <a:t>Bewegungsfreiheit</a:t>
            </a:r>
          </a:p>
          <a:p>
            <a:pPr>
              <a:lnSpc>
                <a:spcPts val="1200"/>
              </a:lnSpc>
              <a:spcBef>
                <a:spcPts val="0"/>
              </a:spcBef>
            </a:pPr>
            <a:r>
              <a:rPr lang="de-DE" sz="4000" dirty="0">
                <a:solidFill>
                  <a:schemeClr val="tx1"/>
                </a:solidFill>
              </a:rPr>
              <a:t>soziale Kontakte über die Stammgruppen hinaus</a:t>
            </a:r>
          </a:p>
          <a:p>
            <a:pPr>
              <a:lnSpc>
                <a:spcPts val="1200"/>
              </a:lnSpc>
              <a:spcBef>
                <a:spcPts val="0"/>
              </a:spcBef>
            </a:pPr>
            <a:r>
              <a:rPr lang="de-DE" sz="4000" dirty="0">
                <a:solidFill>
                  <a:schemeClr val="tx1"/>
                </a:solidFill>
              </a:rPr>
              <a:t>Raum und Material für phantasievolles Spiel</a:t>
            </a:r>
          </a:p>
          <a:p>
            <a:pPr>
              <a:lnSpc>
                <a:spcPts val="1200"/>
              </a:lnSpc>
              <a:spcBef>
                <a:spcPts val="0"/>
              </a:spcBef>
            </a:pPr>
            <a:r>
              <a:rPr lang="de-DE" sz="4000" dirty="0">
                <a:solidFill>
                  <a:schemeClr val="tx1"/>
                </a:solidFill>
              </a:rPr>
              <a:t>Raum für gruppenübergreifende Angebote</a:t>
            </a:r>
          </a:p>
          <a:p>
            <a:pPr>
              <a:lnSpc>
                <a:spcPts val="1200"/>
              </a:lnSpc>
              <a:spcBef>
                <a:spcPts val="0"/>
              </a:spcBef>
            </a:pPr>
            <a:r>
              <a:rPr lang="de-DE" sz="4000" dirty="0">
                <a:solidFill>
                  <a:schemeClr val="tx1"/>
                </a:solidFill>
              </a:rPr>
              <a:t>Vertrauen in sich unter Berücksichtigung verschiedener Absprachen und Regeln</a:t>
            </a:r>
          </a:p>
          <a:p>
            <a:pPr marL="0" indent="0">
              <a:buNone/>
            </a:pPr>
            <a:endParaRPr lang="de-DE" sz="4000" dirty="0">
              <a:solidFill>
                <a:srgbClr val="FF0000"/>
              </a:solidFill>
            </a:endParaRPr>
          </a:p>
          <a:p>
            <a:pPr marL="0" indent="0">
              <a:buNone/>
            </a:pPr>
            <a:endParaRPr lang="de-DE" sz="4000" dirty="0">
              <a:solidFill>
                <a:srgbClr val="FF0000"/>
              </a:solidFill>
            </a:endParaRPr>
          </a:p>
          <a:p>
            <a:pPr marL="0" indent="0">
              <a:buNone/>
            </a:pPr>
            <a:endParaRPr lang="de-DE" sz="5600" i="1" dirty="0">
              <a:solidFill>
                <a:srgbClr val="FF0000"/>
              </a:solidFill>
            </a:endParaRPr>
          </a:p>
          <a:p>
            <a:pPr marL="0" indent="0">
              <a:buNone/>
            </a:pPr>
            <a:endParaRPr lang="de-DE" sz="5600" i="1" dirty="0">
              <a:solidFill>
                <a:srgbClr val="FF0000"/>
              </a:solidFill>
            </a:endParaRPr>
          </a:p>
          <a:p>
            <a:pPr marL="0" indent="0">
              <a:buNone/>
            </a:pPr>
            <a:endParaRPr lang="de-DE" sz="5600" i="1" dirty="0">
              <a:solidFill>
                <a:srgbClr val="FF0000"/>
              </a:solidFill>
            </a:endParaRPr>
          </a:p>
          <a:p>
            <a:pPr marL="0" indent="0">
              <a:buNone/>
            </a:pPr>
            <a:endParaRPr lang="de-DE" sz="7200" i="1" dirty="0">
              <a:solidFill>
                <a:srgbClr val="FF0000"/>
              </a:solidFill>
            </a:endParaRPr>
          </a:p>
          <a:p>
            <a:pPr marL="0" indent="0">
              <a:buNone/>
            </a:pPr>
            <a:endParaRPr lang="de-DE" sz="4000" dirty="0">
              <a:solidFill>
                <a:srgbClr val="FF0000"/>
              </a:solidFill>
            </a:endParaRPr>
          </a:p>
          <a:p>
            <a:pPr marL="0" indent="0">
              <a:buNone/>
            </a:pPr>
            <a:endParaRPr lang="de-DE" sz="4000" dirty="0">
              <a:solidFill>
                <a:srgbClr val="FF0000"/>
              </a:solidFill>
            </a:endParaRPr>
          </a:p>
          <a:p>
            <a:pPr marL="0" indent="0">
              <a:lnSpc>
                <a:spcPts val="1200"/>
              </a:lnSpc>
              <a:spcBef>
                <a:spcPts val="0"/>
              </a:spcBef>
              <a:buNone/>
            </a:pPr>
            <a:r>
              <a:rPr lang="de-DE" sz="4000" dirty="0">
                <a:solidFill>
                  <a:schemeClr val="tx1"/>
                </a:solidFill>
              </a:rPr>
              <a:t>In unseren Räumen (Schlafraum, Waschraum, Kreativraum, Inklusionsraum, Küche/Essraum) werden folgende Bedürfnisse der Kinder erfüllt:</a:t>
            </a:r>
          </a:p>
          <a:p>
            <a:pPr>
              <a:lnSpc>
                <a:spcPts val="1200"/>
              </a:lnSpc>
              <a:spcBef>
                <a:spcPts val="0"/>
              </a:spcBef>
            </a:pPr>
            <a:r>
              <a:rPr lang="de-DE" sz="4000" dirty="0">
                <a:solidFill>
                  <a:schemeClr val="tx1"/>
                </a:solidFill>
              </a:rPr>
              <a:t>Ruhe, Schlaf, Rückzug</a:t>
            </a:r>
          </a:p>
          <a:p>
            <a:pPr>
              <a:lnSpc>
                <a:spcPts val="1200"/>
              </a:lnSpc>
              <a:spcBef>
                <a:spcPts val="0"/>
              </a:spcBef>
            </a:pPr>
            <a:r>
              <a:rPr lang="de-DE" sz="4000" dirty="0">
                <a:solidFill>
                  <a:schemeClr val="tx1"/>
                </a:solidFill>
              </a:rPr>
              <a:t>Hunger, Durst, hauswirtschaftliche Angebote (Backen, Kochen, Schneiden)</a:t>
            </a:r>
          </a:p>
          <a:p>
            <a:pPr>
              <a:lnSpc>
                <a:spcPts val="1200"/>
              </a:lnSpc>
              <a:spcBef>
                <a:spcPts val="0"/>
              </a:spcBef>
            </a:pPr>
            <a:r>
              <a:rPr lang="de-DE" sz="4000" dirty="0">
                <a:solidFill>
                  <a:schemeClr val="tx1"/>
                </a:solidFill>
              </a:rPr>
              <a:t>Schöpferisches Gestalten, Phantasie, Kreativität</a:t>
            </a:r>
          </a:p>
          <a:p>
            <a:pPr>
              <a:lnSpc>
                <a:spcPts val="1200"/>
              </a:lnSpc>
              <a:spcBef>
                <a:spcPts val="0"/>
              </a:spcBef>
            </a:pPr>
            <a:r>
              <a:rPr lang="de-DE" sz="4000" dirty="0">
                <a:solidFill>
                  <a:schemeClr val="tx1"/>
                </a:solidFill>
              </a:rPr>
              <a:t>Sauberkeit, Hygiene</a:t>
            </a:r>
          </a:p>
          <a:p>
            <a:pPr>
              <a:lnSpc>
                <a:spcPts val="1200"/>
              </a:lnSpc>
              <a:spcBef>
                <a:spcPts val="0"/>
              </a:spcBef>
            </a:pPr>
            <a:r>
              <a:rPr lang="de-DE" sz="4000" dirty="0">
                <a:solidFill>
                  <a:schemeClr val="tx1"/>
                </a:solidFill>
              </a:rPr>
              <a:t>individuelle Förderung (Sprache, Frühförderung etc.)</a:t>
            </a:r>
          </a:p>
          <a:p>
            <a:pPr>
              <a:lnSpc>
                <a:spcPts val="1200"/>
              </a:lnSpc>
              <a:spcBef>
                <a:spcPts val="0"/>
              </a:spcBef>
            </a:pPr>
            <a:r>
              <a:rPr lang="de-DE" sz="4000" dirty="0">
                <a:solidFill>
                  <a:schemeClr val="tx1"/>
                </a:solidFill>
              </a:rPr>
              <a:t>gruppenübergreifende Angebote</a:t>
            </a:r>
          </a:p>
          <a:p>
            <a:pPr marL="0" indent="0">
              <a:buNone/>
            </a:pPr>
            <a:endParaRPr lang="de-DE" sz="4000" dirty="0">
              <a:solidFill>
                <a:srgbClr val="FF0000"/>
              </a:solidFill>
            </a:endParaRPr>
          </a:p>
          <a:p>
            <a:pPr marL="0" indent="0">
              <a:buNone/>
            </a:pPr>
            <a:endParaRPr lang="de-DE" sz="4000" dirty="0">
              <a:solidFill>
                <a:srgbClr val="FF0000"/>
              </a:solidFill>
            </a:endParaRPr>
          </a:p>
          <a:p>
            <a:pPr marL="0" indent="0">
              <a:buNone/>
            </a:pPr>
            <a:endParaRPr lang="de-DE" sz="4000" dirty="0">
              <a:solidFill>
                <a:srgbClr val="FF0000"/>
              </a:solidFill>
            </a:endParaRPr>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9</a:t>
            </a:r>
          </a:p>
        </p:txBody>
      </p:sp>
      <p:pic>
        <p:nvPicPr>
          <p:cNvPr id="3" name="Picture 2" descr="C:\Users\Büro\Pictures\Logos\Logos\Logo Kita Neukir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206" y="343768"/>
            <a:ext cx="1368152" cy="90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Bildplatzhalter 4">
            <a:extLst>
              <a:ext uri="{FF2B5EF4-FFF2-40B4-BE49-F238E27FC236}">
                <a16:creationId xmlns:a16="http://schemas.microsoft.com/office/drawing/2014/main" id="{EC639C0D-BDC5-4A37-B262-031BCE525D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486" r="21486"/>
          <a:stretch/>
        </p:blipFill>
        <p:spPr>
          <a:xfrm>
            <a:off x="2059513" y="2765949"/>
            <a:ext cx="1787442" cy="1340582"/>
          </a:xfrm>
          <a:prstGeom prst="rect">
            <a:avLst/>
          </a:prstGeom>
          <a:ln w="28575">
            <a:noFill/>
            <a:miter lim="800000"/>
          </a:ln>
        </p:spPr>
      </p:pic>
      <p:sp>
        <p:nvSpPr>
          <p:cNvPr id="12" name="Rechteck 11">
            <a:extLst>
              <a:ext uri="{FF2B5EF4-FFF2-40B4-BE49-F238E27FC236}">
                <a16:creationId xmlns:a16="http://schemas.microsoft.com/office/drawing/2014/main" id="{529F383C-6A0B-4034-A1FB-1D6E2DBC76F4}"/>
              </a:ext>
            </a:extLst>
          </p:cNvPr>
          <p:cNvSpPr/>
          <p:nvPr/>
        </p:nvSpPr>
        <p:spPr>
          <a:xfrm>
            <a:off x="1044116" y="2765949"/>
            <a:ext cx="2802839" cy="1338497"/>
          </a:xfrm>
          <a:prstGeom prst="rect">
            <a:avLst/>
          </a:prstGeom>
          <a:noFill/>
          <a:ln w="28575">
            <a:solidFill>
              <a:schemeClr val="tx1">
                <a:lumMod val="50000"/>
                <a:lumOff val="50000"/>
              </a:schemeClr>
            </a:solidFill>
          </a:ln>
        </p:spPr>
        <p:txBody>
          <a:bodyPr wrap="square" lIns="91440" tIns="45720" rIns="91440" bIns="45720" rtlCol="0" anchor="ctr">
            <a:spAutoFit/>
          </a:bodyPr>
          <a:lstStyle/>
          <a:p>
            <a:pPr algn="ctr"/>
            <a:endParaRPr lang="de-DE"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V Boli" panose="02000500030200090000" pitchFamily="2" charset="0"/>
              <a:cs typeface="MV Boli" panose="02000500030200090000" pitchFamily="2" charset="0"/>
            </a:endParaRPr>
          </a:p>
        </p:txBody>
      </p:sp>
      <p:pic>
        <p:nvPicPr>
          <p:cNvPr id="13" name="Grafik 12">
            <a:extLst>
              <a:ext uri="{FF2B5EF4-FFF2-40B4-BE49-F238E27FC236}">
                <a16:creationId xmlns:a16="http://schemas.microsoft.com/office/drawing/2014/main" id="{5B14CACB-B106-4270-8264-DCA6A472AE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503" r="21503"/>
          <a:stretch/>
        </p:blipFill>
        <p:spPr>
          <a:xfrm>
            <a:off x="5788026" y="2781292"/>
            <a:ext cx="1783256" cy="1338497"/>
          </a:xfrm>
          <a:prstGeom prst="rect">
            <a:avLst/>
          </a:prstGeom>
        </p:spPr>
      </p:pic>
      <p:sp>
        <p:nvSpPr>
          <p:cNvPr id="15" name="Rechteck 14">
            <a:extLst>
              <a:ext uri="{FF2B5EF4-FFF2-40B4-BE49-F238E27FC236}">
                <a16:creationId xmlns:a16="http://schemas.microsoft.com/office/drawing/2014/main" id="{D0E1D47C-5BE7-4D9A-8AB8-DF1DFCFE6D20}"/>
              </a:ext>
            </a:extLst>
          </p:cNvPr>
          <p:cNvSpPr/>
          <p:nvPr/>
        </p:nvSpPr>
        <p:spPr>
          <a:xfrm>
            <a:off x="4753435" y="2779210"/>
            <a:ext cx="2817848" cy="1338498"/>
          </a:xfrm>
          <a:prstGeom prst="rect">
            <a:avLst/>
          </a:prstGeom>
          <a:noFill/>
          <a:ln w="28575">
            <a:solidFill>
              <a:schemeClr val="tx1">
                <a:lumMod val="50000"/>
                <a:lumOff val="50000"/>
              </a:schemeClr>
            </a:solidFill>
          </a:ln>
        </p:spPr>
        <p:txBody>
          <a:bodyPr wrap="square" lIns="91440" tIns="45720" rIns="91440" bIns="45720" rtlCol="0" anchor="ctr">
            <a:spAutoFit/>
          </a:bodyPr>
          <a:lstStyle/>
          <a:p>
            <a:pPr algn="ctr"/>
            <a:endParaRPr lang="de-DE"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V Boli" panose="02000500030200090000" pitchFamily="2" charset="0"/>
              <a:cs typeface="MV Boli" panose="02000500030200090000" pitchFamily="2" charset="0"/>
            </a:endParaRPr>
          </a:p>
        </p:txBody>
      </p:sp>
      <p:pic>
        <p:nvPicPr>
          <p:cNvPr id="8" name="Bildplatzhalter 4">
            <a:extLst>
              <a:ext uri="{FF2B5EF4-FFF2-40B4-BE49-F238E27FC236}">
                <a16:creationId xmlns:a16="http://schemas.microsoft.com/office/drawing/2014/main" id="{59E025CC-A94A-43FF-9B50-EFB982B0ACF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409" r="-29409"/>
          <a:stretch/>
        </p:blipFill>
        <p:spPr>
          <a:xfrm>
            <a:off x="1043608" y="2759100"/>
            <a:ext cx="2016224" cy="1345346"/>
          </a:xfrm>
          <a:prstGeom prst="rect">
            <a:avLst/>
          </a:prstGeom>
          <a:ln w="28575">
            <a:noFill/>
            <a:miter lim="800000"/>
          </a:ln>
        </p:spPr>
      </p:pic>
      <p:pic>
        <p:nvPicPr>
          <p:cNvPr id="17" name="Bildplatzhalter 4">
            <a:extLst>
              <a:ext uri="{FF2B5EF4-FFF2-40B4-BE49-F238E27FC236}">
                <a16:creationId xmlns:a16="http://schemas.microsoft.com/office/drawing/2014/main" id="{1A8698F8-6145-4C1B-AFF6-5C3664D23B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411" y="5449469"/>
            <a:ext cx="1306228"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Bildplatzhalter 4">
            <a:extLst>
              <a:ext uri="{FF2B5EF4-FFF2-40B4-BE49-F238E27FC236}">
                <a16:creationId xmlns:a16="http://schemas.microsoft.com/office/drawing/2014/main" id="{F64F3DEE-C50E-43ED-A107-A5B99661B7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8189" y="5449469"/>
            <a:ext cx="1306228"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Bildplatzhalter 4">
            <a:extLst>
              <a:ext uri="{FF2B5EF4-FFF2-40B4-BE49-F238E27FC236}">
                <a16:creationId xmlns:a16="http://schemas.microsoft.com/office/drawing/2014/main" id="{775D7882-FF4C-48A2-8679-655A8A832F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4383" y="5448964"/>
            <a:ext cx="1306228"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Bildplatzhalter 4">
            <a:extLst>
              <a:ext uri="{FF2B5EF4-FFF2-40B4-BE49-F238E27FC236}">
                <a16:creationId xmlns:a16="http://schemas.microsoft.com/office/drawing/2014/main" id="{2F5D9BD5-2FC3-4B03-B7DB-B16E441D0F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127" y="5448459"/>
            <a:ext cx="1306228"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Bildplatzhalter 4">
            <a:extLst>
              <a:ext uri="{FF2B5EF4-FFF2-40B4-BE49-F238E27FC236}">
                <a16:creationId xmlns:a16="http://schemas.microsoft.com/office/drawing/2014/main" id="{F5C60F36-0D3A-4313-90C8-479523F775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8510" y="5454473"/>
            <a:ext cx="1305792"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Bildplatzhalter 4">
            <a:extLst>
              <a:ext uri="{FF2B5EF4-FFF2-40B4-BE49-F238E27FC236}">
                <a16:creationId xmlns:a16="http://schemas.microsoft.com/office/drawing/2014/main" id="{351D4029-4B22-4B7D-99B8-EE9767CD49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9002" y="5448459"/>
            <a:ext cx="1306228" cy="1306228"/>
          </a:xfrm>
          <a:prstGeom prst="snip2DiagRect">
            <a:avLst>
              <a:gd name="adj1" fmla="val 17248"/>
              <a:gd name="adj2" fmla="val 16667"/>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084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596706" y="548680"/>
            <a:ext cx="7704137" cy="576262"/>
          </a:xfrm>
        </p:spPr>
        <p:txBody>
          <a:bodyPr>
            <a:normAutofit fontScale="25000" lnSpcReduction="20000"/>
          </a:bodyPr>
          <a:lstStyle/>
          <a:p>
            <a:pPr marL="0" lvl="0" indent="0">
              <a:buNone/>
            </a:pPr>
            <a:r>
              <a:rPr lang="de-DE" sz="8000" b="1" dirty="0">
                <a:solidFill>
                  <a:schemeClr val="tx1"/>
                </a:solidFill>
              </a:rPr>
              <a:t>1. WIR – sind immer am Puls der Zeit    </a:t>
            </a:r>
          </a:p>
          <a:p>
            <a:pPr marL="0" lvl="0" indent="0">
              <a:buNone/>
            </a:pPr>
            <a:r>
              <a:rPr lang="de-DE" sz="4800" dirty="0">
                <a:solidFill>
                  <a:schemeClr val="tx1"/>
                </a:solidFill>
              </a:rPr>
              <a:t>1.3 Personelle Besetzung und Aufgaben</a:t>
            </a:r>
          </a:p>
          <a:p>
            <a:pPr marL="0" lvl="0" indent="0">
              <a:buNone/>
            </a:pPr>
            <a:endParaRPr lang="de-DE" sz="8000" b="1" dirty="0">
              <a:solidFill>
                <a:schemeClr val="tx1"/>
              </a:solidFill>
            </a:endParaRPr>
          </a:p>
          <a:p>
            <a:pPr marL="0" lvl="0" indent="0" algn="just">
              <a:lnSpc>
                <a:spcPts val="1200"/>
              </a:lnSpc>
              <a:spcBef>
                <a:spcPts val="0"/>
              </a:spcBef>
              <a:buNone/>
              <a:tabLst>
                <a:tab pos="1485900" algn="l"/>
              </a:tabLst>
            </a:pPr>
            <a:endParaRPr lang="de-DE" sz="4000" dirty="0">
              <a:solidFill>
                <a:schemeClr val="tx1"/>
              </a:solidFill>
              <a:ea typeface="Times New Roman"/>
            </a:endParaRPr>
          </a:p>
          <a:p>
            <a:pPr marL="0" lvl="0" indent="0" algn="just">
              <a:lnSpc>
                <a:spcPts val="1200"/>
              </a:lnSpc>
              <a:spcBef>
                <a:spcPts val="0"/>
              </a:spcBef>
              <a:buNone/>
              <a:tabLst>
                <a:tab pos="1485900" algn="l"/>
              </a:tabLst>
            </a:pPr>
            <a:r>
              <a:rPr lang="de-DE" sz="4000" dirty="0">
                <a:solidFill>
                  <a:schemeClr val="tx1"/>
                </a:solidFill>
                <a:ea typeface="Times New Roman"/>
              </a:rPr>
              <a:t>In unserer 7gruppigen Einrichtung bedarf es je nach Altersgruppierung und Angebotsform (VÖ, GT …) einer unterschiedlich personellen Besetzung. Diesen Mindestpersonalschlüssel legt der Kommunalverband für Jugend und Soziales (KVJS) in der jeweiligen Betriebserlaubnis fest und das Landesjugendamt, der Träger und die Leitung überprüfen die Einhaltung der Vorgaben in der Betriebserlaubnis.</a:t>
            </a:r>
          </a:p>
          <a:p>
            <a:pPr marL="0" lvl="0" indent="0" algn="just">
              <a:lnSpc>
                <a:spcPts val="1200"/>
              </a:lnSpc>
              <a:spcBef>
                <a:spcPts val="0"/>
              </a:spcBef>
              <a:buNone/>
              <a:tabLst>
                <a:tab pos="1485900" algn="l"/>
              </a:tabLst>
            </a:pPr>
            <a:endParaRPr lang="de-DE" sz="4000" dirty="0">
              <a:solidFill>
                <a:schemeClr val="tx1"/>
              </a:solidFill>
              <a:ea typeface="Times New Roman"/>
            </a:endParaRPr>
          </a:p>
          <a:p>
            <a:pPr marL="0" lvl="0" indent="0" algn="just">
              <a:lnSpc>
                <a:spcPts val="1200"/>
              </a:lnSpc>
              <a:spcBef>
                <a:spcPts val="0"/>
              </a:spcBef>
              <a:buNone/>
              <a:tabLst>
                <a:tab pos="1485900" algn="l"/>
              </a:tabLst>
            </a:pPr>
            <a:r>
              <a:rPr lang="de-DE" sz="4000" dirty="0">
                <a:solidFill>
                  <a:schemeClr val="tx1"/>
                </a:solidFill>
                <a:ea typeface="Times New Roman"/>
              </a:rPr>
              <a:t>Unser Personal setzt sich aus einer Einrichtungsleitung (mit fachspezifischer Ausbildung - Sozialfachwirtin/ Kindheitspädagogin) und </a:t>
            </a:r>
          </a:p>
          <a:p>
            <a:pPr marL="0" lvl="0" indent="0" algn="just">
              <a:lnSpc>
                <a:spcPts val="1200"/>
              </a:lnSpc>
              <a:spcBef>
                <a:spcPts val="0"/>
              </a:spcBef>
              <a:buNone/>
              <a:tabLst>
                <a:tab pos="1485900" algn="l"/>
              </a:tabLst>
            </a:pPr>
            <a:r>
              <a:rPr lang="de-DE" sz="4000" dirty="0">
                <a:solidFill>
                  <a:schemeClr val="tx1"/>
                </a:solidFill>
                <a:ea typeface="Times New Roman"/>
              </a:rPr>
              <a:t>unterschiedlich qualifizierten Fachpersonal (Kindheitspädagogen, Erzieherinnen, Kinder- und Heilerziehungspflegerinnen) zusammen.</a:t>
            </a:r>
          </a:p>
          <a:p>
            <a:pPr marL="0" lvl="0" indent="0" algn="just">
              <a:lnSpc>
                <a:spcPts val="1200"/>
              </a:lnSpc>
              <a:spcBef>
                <a:spcPts val="0"/>
              </a:spcBef>
              <a:buNone/>
              <a:tabLst>
                <a:tab pos="1485900" algn="l"/>
              </a:tabLst>
            </a:pPr>
            <a:endParaRPr lang="de-DE" sz="4000" dirty="0">
              <a:solidFill>
                <a:schemeClr val="tx1"/>
              </a:solidFill>
              <a:ea typeface="Times New Roman"/>
            </a:endParaRPr>
          </a:p>
          <a:p>
            <a:pPr marL="0" indent="0" algn="just">
              <a:lnSpc>
                <a:spcPts val="1200"/>
              </a:lnSpc>
              <a:spcBef>
                <a:spcPts val="0"/>
              </a:spcBef>
              <a:buNone/>
              <a:tabLst>
                <a:tab pos="1485900" algn="l"/>
              </a:tabLst>
            </a:pPr>
            <a:r>
              <a:rPr lang="de-DE" sz="4000" dirty="0">
                <a:solidFill>
                  <a:schemeClr val="tx1"/>
                </a:solidFill>
                <a:ea typeface="Times New Roman"/>
              </a:rPr>
              <a:t>Für jede Gruppe stehen in der „Kernbetreuungszeit“ zwei Fachkräfte zur Verfügung. In den Randzeiten ist jeweils nur eine Fachkraft im Gruppenraum, während sich eine weitere im Haus befindet. Darüber hinaus stehen uns zwei weitere gruppenübergreifende Fachkräfte zur Unterstützung der vielfältigen pädagogischen Aufgaben und weitere ausgebildete Fachkräfte in einem Aushilfspool zur Verfügung. </a:t>
            </a:r>
          </a:p>
          <a:p>
            <a:pPr marL="0" indent="0" algn="just">
              <a:lnSpc>
                <a:spcPts val="1200"/>
              </a:lnSpc>
              <a:spcBef>
                <a:spcPts val="0"/>
              </a:spcBef>
              <a:buNone/>
              <a:tabLst>
                <a:tab pos="1485900" algn="l"/>
              </a:tabLst>
            </a:pPr>
            <a:endParaRPr lang="de-DE" sz="4000" dirty="0">
              <a:solidFill>
                <a:schemeClr val="tx1"/>
              </a:solidFill>
              <a:ea typeface="Times New Roman"/>
            </a:endParaRPr>
          </a:p>
          <a:p>
            <a:pPr marL="0" lvl="0" indent="0" algn="just">
              <a:lnSpc>
                <a:spcPts val="1200"/>
              </a:lnSpc>
              <a:spcBef>
                <a:spcPts val="0"/>
              </a:spcBef>
              <a:buNone/>
            </a:pPr>
            <a:r>
              <a:rPr lang="de-DE" sz="4000" dirty="0">
                <a:solidFill>
                  <a:schemeClr val="tx1"/>
                </a:solidFill>
              </a:rPr>
              <a:t>Während des Mittagessens, den Ruhezeiten und der Nachmittagsbetreuung sind stets 2-3 Fachkräfte anwesend.</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000" dirty="0">
                <a:solidFill>
                  <a:schemeClr val="tx1"/>
                </a:solidFill>
              </a:rPr>
              <a:t>Wir, als Team haben gemäß der aktuellen Gesetzgebung, dem Orientierungsplan und vielfältiger Verwaltungsvorschriften unterschiedliche Aufgabe zu erfüllen. Denn Erziehung, Bildung und Betreuung unterliegen in der heutigen Zeit großen Herausforderung und damit verbunden sind umfangreiche, förderliche  Bildungsprozesse.</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000" dirty="0">
                <a:solidFill>
                  <a:schemeClr val="tx1"/>
                </a:solidFill>
              </a:rPr>
              <a:t>Gemessen an den Aussagen des Orientierungsplans ist uns bewusst, dass jede pädagogische Fachkraft in ihrem Handeln immer ihre eigene Person miteinbringt. Werte, Ansprüche, Erfahrungen und die eigene Biographie beeinflussen unser Handeln. </a:t>
            </a:r>
          </a:p>
          <a:p>
            <a:pPr marL="0" lvl="0" indent="0" algn="just">
              <a:lnSpc>
                <a:spcPts val="1200"/>
              </a:lnSpc>
              <a:spcBef>
                <a:spcPts val="0"/>
              </a:spcBef>
              <a:buNone/>
            </a:pPr>
            <a:r>
              <a:rPr lang="de-DE" sz="4000" dirty="0">
                <a:solidFill>
                  <a:schemeClr val="tx1"/>
                </a:solidFill>
              </a:rPr>
              <a:t>Wir, als professionelle pädagogische Fachkräfte setzen uns mit diesen Einflüssen bewusst auseinander reflektieren diese und berücksichtigen sie in unserem pädagogischen Handeln und unserer Grundhaltung. </a:t>
            </a:r>
          </a:p>
          <a:p>
            <a:pPr marL="0" lvl="0" indent="0" algn="just">
              <a:lnSpc>
                <a:spcPts val="1200"/>
              </a:lnSpc>
              <a:spcBef>
                <a:spcPts val="0"/>
              </a:spcBef>
              <a:buNone/>
            </a:pPr>
            <a:r>
              <a:rPr lang="de-DE" sz="4000" dirty="0">
                <a:solidFill>
                  <a:schemeClr val="tx1"/>
                </a:solidFill>
              </a:rPr>
              <a:t>Kollegiale Beratung ist dabei ein wesentlicher Gesichtspunkt unserer Zusammenarbeit. Das vielfältige Wissen, die unterschiedlichen Erfahrungen und Kompetenzen jeder Fachkraft, machen uns als multiprofessionelles Team aus Durch die Verbindung dieser Fähig- und Fertigkeiten bereichern wir uns gegenseitig. </a:t>
            </a:r>
          </a:p>
          <a:p>
            <a:pPr marL="0" lvl="0" indent="0" algn="just">
              <a:lnSpc>
                <a:spcPts val="1200"/>
              </a:lnSpc>
              <a:spcBef>
                <a:spcPts val="0"/>
              </a:spcBef>
              <a:buNone/>
            </a:pPr>
            <a:r>
              <a:rPr lang="de-DE" sz="4000" dirty="0">
                <a:solidFill>
                  <a:schemeClr val="tx1"/>
                </a:solidFill>
              </a:rPr>
              <a:t>Wir verfolgen gemeinsam ausgehandelte Ziele und verabreden klare Prozessabläufe um die Qualität in der Einrichtung zu sichern.</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000" dirty="0">
                <a:solidFill>
                  <a:schemeClr val="tx1"/>
                </a:solidFill>
              </a:rPr>
              <a:t>Unsere Leitung berücksichtigt die unterschiedlichen Professionen und Prägungen ihres multiprofessionellen Teams bezüglich ihrer Führungsverantwortung auch gegenüber dem Träger, den Eltern und weiteren Partnern. Sie ist sich ihrer Verantwortung diesbezüglich bewusst.</a:t>
            </a:r>
          </a:p>
          <a:p>
            <a:pPr marL="0" lvl="0" indent="0" algn="just">
              <a:lnSpc>
                <a:spcPts val="1200"/>
              </a:lnSpc>
              <a:spcBef>
                <a:spcPts val="0"/>
              </a:spcBef>
              <a:buNone/>
            </a:pPr>
            <a:r>
              <a:rPr lang="de-DE" sz="4000" dirty="0">
                <a:solidFill>
                  <a:schemeClr val="tx1"/>
                </a:solidFill>
              </a:rPr>
              <a:t> </a:t>
            </a:r>
            <a:br>
              <a:rPr lang="de-DE" sz="4000" i="1" dirty="0">
                <a:solidFill>
                  <a:schemeClr val="tx1"/>
                </a:solidFill>
              </a:rPr>
            </a:br>
            <a:endParaRPr lang="de-DE" sz="4000" i="1" dirty="0">
              <a:solidFill>
                <a:schemeClr val="tx1"/>
              </a:solidFill>
            </a:endParaRPr>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10</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126" y="476672"/>
            <a:ext cx="1327896" cy="76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4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043608" y="1268760"/>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84288" y="548681"/>
            <a:ext cx="7704137" cy="648071"/>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rgbClr val="675D59"/>
                </a:solidFill>
              </a:rPr>
              <a:t>2. </a:t>
            </a:r>
            <a:r>
              <a:rPr lang="de-DE" sz="8000" b="1" dirty="0">
                <a:solidFill>
                  <a:schemeClr val="tx1"/>
                </a:solidFill>
              </a:rPr>
              <a:t>Pädagogisches Selbstverständnis </a:t>
            </a:r>
            <a:endParaRPr lang="de-DE" sz="4800" dirty="0">
              <a:solidFill>
                <a:schemeClr val="tx1"/>
              </a:solidFill>
            </a:endParaRPr>
          </a:p>
          <a:p>
            <a:pPr marL="0" lvl="0" indent="0">
              <a:buNone/>
            </a:pPr>
            <a:r>
              <a:rPr lang="de-DE" sz="4800" dirty="0">
                <a:solidFill>
                  <a:schemeClr val="tx1"/>
                </a:solidFill>
              </a:rPr>
              <a:t>2.1 Unser gesetzlicher Bildungsauftrag</a:t>
            </a:r>
          </a:p>
          <a:p>
            <a:pPr marL="0" lvl="0" indent="0">
              <a:buNone/>
            </a:pPr>
            <a:endParaRPr lang="de-DE" sz="4000" dirty="0">
              <a:solidFill>
                <a:schemeClr val="tx1"/>
              </a:solidFill>
            </a:endParaRP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000" dirty="0">
                <a:solidFill>
                  <a:schemeClr val="tx1"/>
                </a:solidFill>
              </a:rPr>
              <a:t>Bund und Land fühlen sich gleichermaßen dem Bildungs-, wie auch dem Betreuungs-und Erziehungsauftrag verpflichtet. </a:t>
            </a:r>
          </a:p>
          <a:p>
            <a:pPr marL="0" lvl="0" indent="0" algn="just">
              <a:lnSpc>
                <a:spcPts val="1200"/>
              </a:lnSpc>
              <a:spcBef>
                <a:spcPts val="0"/>
              </a:spcBef>
              <a:buNone/>
            </a:pPr>
            <a:r>
              <a:rPr lang="de-DE" sz="4000" dirty="0">
                <a:solidFill>
                  <a:schemeClr val="tx1"/>
                </a:solidFill>
              </a:rPr>
              <a:t>Deshalb haben Sie zum Wohl der Kinder und Familien verbindliche Gesetze und Verordnungen geschaffen, welche dafür Sorge tragen, dass Kindertageseinrichtungen und ihre Fachkräfte ihren gesetzlich, verbindlichen Bildungsauftrag nachkommen können.</a:t>
            </a:r>
          </a:p>
          <a:p>
            <a:pPr marL="0" lvl="0" indent="0" algn="just">
              <a:lnSpc>
                <a:spcPts val="1200"/>
              </a:lnSpc>
              <a:spcBef>
                <a:spcPts val="0"/>
              </a:spcBef>
              <a:buNone/>
            </a:pPr>
            <a:r>
              <a:rPr lang="de-DE" sz="4000" dirty="0">
                <a:solidFill>
                  <a:schemeClr val="tx1"/>
                </a:solidFill>
              </a:rPr>
              <a:t>Der </a:t>
            </a:r>
            <a:r>
              <a:rPr lang="de-DE" sz="4000" b="1" dirty="0">
                <a:solidFill>
                  <a:schemeClr val="tx1"/>
                </a:solidFill>
              </a:rPr>
              <a:t>„Orientierungsplan für Bildung und Erziehung für baden-württembergische Kindertageseinrichtungen“</a:t>
            </a:r>
            <a:r>
              <a:rPr lang="de-DE" sz="4000" dirty="0">
                <a:solidFill>
                  <a:schemeClr val="tx1"/>
                </a:solidFill>
              </a:rPr>
              <a:t>, konkretisiert diesen Bildungsauftrag. Er beschreibt in seinen weiteren Ausführungen eindrücklich die Grundlagen, Ziele, pädagogische Herausforderungen, aber auch Qualitätsmerkmale, welche dem frühkindlichen  Bildungs- und Erziehungsverständnis vorausgehen.</a:t>
            </a:r>
          </a:p>
          <a:p>
            <a:pPr marL="0" lvl="0" indent="0" algn="just">
              <a:lnSpc>
                <a:spcPts val="1200"/>
              </a:lnSpc>
              <a:spcBef>
                <a:spcPts val="0"/>
              </a:spcBef>
              <a:buNone/>
            </a:pPr>
            <a:endParaRPr lang="de-DE" sz="4000" dirty="0">
              <a:solidFill>
                <a:schemeClr val="tx1"/>
              </a:solidFill>
            </a:endParaRPr>
          </a:p>
          <a:p>
            <a:pPr marL="0" indent="0">
              <a:lnSpc>
                <a:spcPts val="1200"/>
              </a:lnSpc>
              <a:spcBef>
                <a:spcPts val="0"/>
              </a:spcBef>
              <a:buNone/>
            </a:pPr>
            <a:r>
              <a:rPr lang="de-DE" sz="4000" dirty="0">
                <a:solidFill>
                  <a:schemeClr val="tx1"/>
                </a:solidFill>
              </a:rPr>
              <a:t>Unser </a:t>
            </a:r>
            <a:r>
              <a:rPr lang="de-DE" sz="4000" b="1" dirty="0">
                <a:solidFill>
                  <a:schemeClr val="tx1"/>
                </a:solidFill>
              </a:rPr>
              <a:t>gesetzlicher Bildungsauftrag </a:t>
            </a:r>
            <a:r>
              <a:rPr lang="de-DE" sz="4000" dirty="0">
                <a:solidFill>
                  <a:schemeClr val="tx1"/>
                </a:solidFill>
              </a:rPr>
              <a:t>steht im </a:t>
            </a:r>
          </a:p>
          <a:p>
            <a:pPr marL="0" indent="0">
              <a:lnSpc>
                <a:spcPts val="1200"/>
              </a:lnSpc>
              <a:spcBef>
                <a:spcPts val="0"/>
              </a:spcBef>
              <a:buNone/>
            </a:pPr>
            <a:endParaRPr lang="de-DE" sz="4000" dirty="0">
              <a:solidFill>
                <a:schemeClr val="tx1"/>
              </a:solidFill>
            </a:endParaRPr>
          </a:p>
          <a:p>
            <a:pPr>
              <a:lnSpc>
                <a:spcPts val="1200"/>
              </a:lnSpc>
              <a:spcBef>
                <a:spcPts val="0"/>
              </a:spcBef>
            </a:pPr>
            <a:r>
              <a:rPr lang="de-DE" sz="4000" dirty="0">
                <a:solidFill>
                  <a:schemeClr val="tx1"/>
                </a:solidFill>
              </a:rPr>
              <a:t>KiTaG –Kindertagesbetreuungsgesetz Baden-Württemberg</a:t>
            </a:r>
          </a:p>
          <a:p>
            <a:pPr>
              <a:lnSpc>
                <a:spcPts val="1200"/>
              </a:lnSpc>
              <a:spcBef>
                <a:spcPts val="0"/>
              </a:spcBef>
            </a:pPr>
            <a:r>
              <a:rPr lang="de-DE" sz="4000" dirty="0">
                <a:solidFill>
                  <a:schemeClr val="tx1"/>
                </a:solidFill>
              </a:rPr>
              <a:t>SGB VIII – Achte Gesetzbuch der Kinder- und Jugendhilfe</a:t>
            </a:r>
          </a:p>
          <a:p>
            <a:pPr marL="0" indent="0">
              <a:lnSpc>
                <a:spcPts val="1200"/>
              </a:lnSpc>
              <a:spcBef>
                <a:spcPts val="0"/>
              </a:spcBef>
              <a:buNone/>
            </a:pPr>
            <a:r>
              <a:rPr lang="de-DE" sz="4000" dirty="0">
                <a:solidFill>
                  <a:schemeClr val="tx1"/>
                </a:solidFill>
              </a:rPr>
              <a:t>	- § 22 SGB – Grundsätze der Förderung der Kindertageseinrichtungen</a:t>
            </a:r>
          </a:p>
          <a:p>
            <a:pPr marL="0" indent="0">
              <a:lnSpc>
                <a:spcPts val="1200"/>
              </a:lnSpc>
              <a:spcBef>
                <a:spcPts val="0"/>
              </a:spcBef>
              <a:buNone/>
            </a:pPr>
            <a:r>
              <a:rPr lang="de-DE" sz="4000" dirty="0">
                <a:solidFill>
                  <a:schemeClr val="tx1"/>
                </a:solidFill>
              </a:rPr>
              <a:t>	- § 22 Abs.3 – Umfassender Förderauftrag „Erziehung, Bildung, Betreuung“</a:t>
            </a:r>
          </a:p>
          <a:p>
            <a:pPr marL="0" indent="0">
              <a:lnSpc>
                <a:spcPts val="1200"/>
              </a:lnSpc>
              <a:spcBef>
                <a:spcPts val="0"/>
              </a:spcBef>
              <a:buNone/>
            </a:pPr>
            <a:r>
              <a:rPr lang="de-DE" sz="4000" dirty="0">
                <a:solidFill>
                  <a:schemeClr val="tx1"/>
                </a:solidFill>
              </a:rPr>
              <a:t>	- § 22a SGB – Qualitätsentwicklung / Qualitätssicherung</a:t>
            </a:r>
          </a:p>
          <a:p>
            <a:pPr marL="0" indent="0">
              <a:lnSpc>
                <a:spcPts val="1200"/>
              </a:lnSpc>
              <a:spcBef>
                <a:spcPts val="0"/>
              </a:spcBef>
              <a:buNone/>
            </a:pPr>
            <a:r>
              <a:rPr lang="de-DE" sz="4000" dirty="0">
                <a:solidFill>
                  <a:schemeClr val="tx1"/>
                </a:solidFill>
              </a:rPr>
              <a:t> 	- § 8a SGB VIII – Schutzauftrag</a:t>
            </a:r>
          </a:p>
          <a:p>
            <a:pPr marL="0" indent="0">
              <a:lnSpc>
                <a:spcPts val="1200"/>
              </a:lnSpc>
              <a:spcBef>
                <a:spcPts val="0"/>
              </a:spcBef>
              <a:buNone/>
            </a:pPr>
            <a:r>
              <a:rPr lang="de-DE" sz="4000" dirty="0">
                <a:solidFill>
                  <a:schemeClr val="tx1"/>
                </a:solidFill>
              </a:rPr>
              <a:t> 	- § 1Abs.1 – Grundaussage</a:t>
            </a:r>
            <a:endParaRPr lang="de-DE" sz="3200" dirty="0">
              <a:solidFill>
                <a:prstClr val="black"/>
              </a:solidFill>
            </a:endParaRPr>
          </a:p>
          <a:p>
            <a:pPr marL="0" indent="0">
              <a:lnSpc>
                <a:spcPts val="1200"/>
              </a:lnSpc>
              <a:spcBef>
                <a:spcPts val="0"/>
              </a:spcBef>
              <a:buNone/>
            </a:pPr>
            <a:endParaRPr lang="de-DE" sz="4000" dirty="0">
              <a:solidFill>
                <a:schemeClr val="tx1"/>
              </a:solidFill>
            </a:endParaRPr>
          </a:p>
          <a:p>
            <a:pPr marL="0" indent="0">
              <a:lnSpc>
                <a:spcPts val="1200"/>
              </a:lnSpc>
              <a:spcBef>
                <a:spcPts val="0"/>
              </a:spcBef>
              <a:buNone/>
            </a:pPr>
            <a:r>
              <a:rPr lang="de-DE" sz="4000" i="1" dirty="0">
                <a:solidFill>
                  <a:schemeClr val="tx1"/>
                </a:solidFill>
              </a:rPr>
              <a:t>          „Jeder junge Mensch hat das Recht auf Förderung seiner Entwicklung und Erziehung</a:t>
            </a:r>
          </a:p>
          <a:p>
            <a:pPr marL="0" indent="0">
              <a:lnSpc>
                <a:spcPts val="1200"/>
              </a:lnSpc>
              <a:spcBef>
                <a:spcPts val="0"/>
              </a:spcBef>
              <a:buNone/>
            </a:pPr>
            <a:r>
              <a:rPr lang="de-DE" sz="4000" i="1" dirty="0">
                <a:solidFill>
                  <a:schemeClr val="tx1"/>
                </a:solidFill>
              </a:rPr>
              <a:t>	                                                                                zu einer eigenverantwortlichen und gemeinschaftsfähigen Persönlichkeit“</a:t>
            </a:r>
          </a:p>
          <a:p>
            <a:pPr marL="0" indent="0">
              <a:lnSpc>
                <a:spcPts val="1200"/>
              </a:lnSpc>
              <a:spcBef>
                <a:spcPts val="0"/>
              </a:spcBef>
              <a:buNone/>
            </a:pPr>
            <a:r>
              <a:rPr lang="de-DE" sz="4400" dirty="0">
                <a:solidFill>
                  <a:schemeClr val="tx1"/>
                </a:solidFill>
              </a:rPr>
              <a:t>						                            (</a:t>
            </a:r>
            <a:r>
              <a:rPr lang="de-DE" sz="3200" dirty="0">
                <a:solidFill>
                  <a:schemeClr val="tx1"/>
                </a:solidFill>
              </a:rPr>
              <a:t>§1 SGB 8 (1))</a:t>
            </a:r>
          </a:p>
          <a:p>
            <a:pPr>
              <a:lnSpc>
                <a:spcPts val="1200"/>
              </a:lnSpc>
              <a:spcBef>
                <a:spcPts val="0"/>
              </a:spcBef>
            </a:pPr>
            <a:r>
              <a:rPr lang="de-DE" sz="4000" dirty="0">
                <a:solidFill>
                  <a:schemeClr val="tx1"/>
                </a:solidFill>
              </a:rPr>
              <a:t>Die UN Kinderrechtskonvention definiert Kinder als eigenständige Träger von Rechten. </a:t>
            </a:r>
          </a:p>
          <a:p>
            <a:pPr marL="0" indent="0">
              <a:lnSpc>
                <a:spcPts val="1200"/>
              </a:lnSpc>
              <a:spcBef>
                <a:spcPts val="0"/>
              </a:spcBef>
              <a:buNone/>
            </a:pPr>
            <a:r>
              <a:rPr lang="de-DE" sz="4000" dirty="0">
                <a:solidFill>
                  <a:schemeClr val="tx1"/>
                </a:solidFill>
              </a:rPr>
              <a:t>            Zu diesen Rechten gehört das Recht auf eine Erziehung und Bildung, welche die Persönlichkeit, die Begabung, sowie geistige, körperliche</a:t>
            </a:r>
          </a:p>
          <a:p>
            <a:pPr marL="0" indent="0">
              <a:lnSpc>
                <a:spcPts val="1200"/>
              </a:lnSpc>
              <a:spcBef>
                <a:spcPts val="0"/>
              </a:spcBef>
              <a:buNone/>
            </a:pPr>
            <a:r>
              <a:rPr lang="de-DE" sz="4000" dirty="0">
                <a:solidFill>
                  <a:schemeClr val="tx1"/>
                </a:solidFill>
              </a:rPr>
              <a:t>            und soziale Fähigkeiten zur Entfaltung bringen. </a:t>
            </a:r>
          </a:p>
          <a:p>
            <a:pPr marL="0" indent="0">
              <a:lnSpc>
                <a:spcPts val="1200"/>
              </a:lnSpc>
              <a:spcBef>
                <a:spcPts val="0"/>
              </a:spcBef>
              <a:buNone/>
            </a:pPr>
            <a:r>
              <a:rPr lang="de-DE" sz="4000" dirty="0">
                <a:solidFill>
                  <a:schemeClr val="tx1"/>
                </a:solidFill>
              </a:rPr>
              <a:t>            Zudem das Recht auf</a:t>
            </a:r>
          </a:p>
          <a:p>
            <a:pPr marL="0" indent="0">
              <a:lnSpc>
                <a:spcPts val="1200"/>
              </a:lnSpc>
              <a:spcBef>
                <a:spcPts val="0"/>
              </a:spcBef>
              <a:buNone/>
            </a:pPr>
            <a:r>
              <a:rPr lang="de-DE" sz="4000" dirty="0">
                <a:solidFill>
                  <a:schemeClr val="tx1"/>
                </a:solidFill>
              </a:rPr>
              <a:t>	- Förderung</a:t>
            </a:r>
          </a:p>
          <a:p>
            <a:pPr marL="0" indent="0">
              <a:lnSpc>
                <a:spcPts val="1200"/>
              </a:lnSpc>
              <a:spcBef>
                <a:spcPts val="0"/>
              </a:spcBef>
              <a:buNone/>
            </a:pPr>
            <a:r>
              <a:rPr lang="de-DE" sz="4000" dirty="0">
                <a:solidFill>
                  <a:schemeClr val="tx1"/>
                </a:solidFill>
              </a:rPr>
              <a:t>	- auf freie Meinungsäußerung</a:t>
            </a:r>
          </a:p>
          <a:p>
            <a:pPr marL="0" indent="0">
              <a:lnSpc>
                <a:spcPts val="1200"/>
              </a:lnSpc>
              <a:spcBef>
                <a:spcPts val="0"/>
              </a:spcBef>
              <a:buNone/>
            </a:pPr>
            <a:r>
              <a:rPr lang="de-DE" sz="4000" dirty="0">
                <a:solidFill>
                  <a:schemeClr val="tx1"/>
                </a:solidFill>
              </a:rPr>
              <a:t>	- auf Gesundheit</a:t>
            </a:r>
          </a:p>
          <a:p>
            <a:pPr marL="0" indent="0">
              <a:lnSpc>
                <a:spcPts val="1200"/>
              </a:lnSpc>
              <a:spcBef>
                <a:spcPts val="0"/>
              </a:spcBef>
              <a:buNone/>
            </a:pPr>
            <a:r>
              <a:rPr lang="de-DE" sz="4000" dirty="0">
                <a:solidFill>
                  <a:schemeClr val="tx1"/>
                </a:solidFill>
              </a:rPr>
              <a:t> 	- auf Schutz vor Gewalt, Diskriminierung und Armut</a:t>
            </a:r>
          </a:p>
          <a:p>
            <a:pPr marL="0" indent="0">
              <a:lnSpc>
                <a:spcPts val="1200"/>
              </a:lnSpc>
              <a:spcBef>
                <a:spcPts val="0"/>
              </a:spcBef>
              <a:buNone/>
            </a:pPr>
            <a:r>
              <a:rPr lang="de-DE" sz="4000" dirty="0">
                <a:solidFill>
                  <a:schemeClr val="tx1"/>
                </a:solidFill>
              </a:rPr>
              <a:t>	- auf Freizeit usw.</a:t>
            </a:r>
          </a:p>
          <a:p>
            <a:pPr marL="0" indent="0" algn="just">
              <a:lnSpc>
                <a:spcPts val="1200"/>
              </a:lnSpc>
              <a:spcBef>
                <a:spcPts val="0"/>
              </a:spcBef>
              <a:buNone/>
            </a:pPr>
            <a:r>
              <a:rPr lang="de-DE" sz="4000" dirty="0">
                <a:solidFill>
                  <a:schemeClr val="tx1"/>
                </a:solidFill>
              </a:rPr>
              <a:t>          „</a:t>
            </a:r>
            <a:r>
              <a:rPr lang="de-DE" sz="4000" i="1" dirty="0">
                <a:solidFill>
                  <a:schemeClr val="tx1"/>
                </a:solidFill>
              </a:rPr>
              <a:t>Der Orientierungsplan trägt diesem Anspruch der Kinderrechte im vollem Umfang Rechnung, indem er dezidiert die Kinderperspektive</a:t>
            </a:r>
          </a:p>
          <a:p>
            <a:pPr marL="0" indent="0" algn="just">
              <a:lnSpc>
                <a:spcPts val="1200"/>
              </a:lnSpc>
              <a:spcBef>
                <a:spcPts val="0"/>
              </a:spcBef>
              <a:buNone/>
            </a:pPr>
            <a:r>
              <a:rPr lang="de-DE" sz="4000" i="1" dirty="0">
                <a:solidFill>
                  <a:schemeClr val="tx1"/>
                </a:solidFill>
              </a:rPr>
              <a:t>           einnimmt. Im Mittelpunkt steht  dabei nicht nur das Wohl des einzelnen Kindes mit seiner Persönlichkeit, mit seinen Potenzialen,</a:t>
            </a:r>
          </a:p>
          <a:p>
            <a:pPr marL="0" indent="0" algn="just">
              <a:lnSpc>
                <a:spcPts val="1200"/>
              </a:lnSpc>
              <a:spcBef>
                <a:spcPts val="0"/>
              </a:spcBef>
              <a:buNone/>
            </a:pPr>
            <a:r>
              <a:rPr lang="de-DE" sz="4000" i="1" dirty="0">
                <a:solidFill>
                  <a:schemeClr val="tx1"/>
                </a:solidFill>
              </a:rPr>
              <a:t>          Kompetenzen und Bedürfnissen, sondern auch die Gemeinschaftsfähigkeit, die Anerkennung von Unterschiedlichkeiten und die </a:t>
            </a:r>
          </a:p>
          <a:p>
            <a:pPr marL="0" indent="0" algn="just">
              <a:lnSpc>
                <a:spcPts val="1200"/>
              </a:lnSpc>
              <a:spcBef>
                <a:spcPts val="0"/>
              </a:spcBef>
              <a:buNone/>
            </a:pPr>
            <a:r>
              <a:rPr lang="de-DE" sz="4000" i="1" dirty="0">
                <a:solidFill>
                  <a:schemeClr val="tx1"/>
                </a:solidFill>
              </a:rPr>
              <a:t>          Gestaltung des „sozialen Miteinander“.</a:t>
            </a:r>
            <a:r>
              <a:rPr lang="de-DE" sz="3200" i="1" dirty="0">
                <a:solidFill>
                  <a:srgbClr val="FF0000"/>
                </a:solidFill>
              </a:rPr>
              <a:t> </a:t>
            </a:r>
            <a:r>
              <a:rPr lang="de-DE" i="1" baseline="30000" dirty="0">
                <a:solidFill>
                  <a:schemeClr val="tx1"/>
                </a:solidFill>
              </a:rPr>
              <a:t> </a:t>
            </a:r>
            <a:r>
              <a:rPr lang="de-DE" i="1" dirty="0">
                <a:solidFill>
                  <a:schemeClr val="tx1"/>
                </a:solidFill>
              </a:rPr>
              <a:t> </a:t>
            </a:r>
            <a:r>
              <a:rPr lang="de-DE" i="1" baseline="30000" dirty="0">
                <a:solidFill>
                  <a:schemeClr val="tx1"/>
                </a:solidFill>
              </a:rPr>
              <a:t>2</a:t>
            </a:r>
            <a:r>
              <a:rPr lang="de-DE" dirty="0">
                <a:solidFill>
                  <a:schemeClr val="tx1"/>
                </a:solidFill>
              </a:rPr>
              <a:t>Ministerium für Kultus, Jugend und Sport Baden-Württemberg (Hrsg.) (2014). Orientierungsplan für Bildung und Erziehung , S. 18.</a:t>
            </a:r>
          </a:p>
          <a:p>
            <a:pPr marL="0" indent="0" algn="just">
              <a:lnSpc>
                <a:spcPts val="1200"/>
              </a:lnSpc>
              <a:spcBef>
                <a:spcPts val="0"/>
              </a:spcBef>
              <a:buNone/>
            </a:pPr>
            <a:r>
              <a:rPr lang="de-DE" i="1" dirty="0">
                <a:solidFill>
                  <a:srgbClr val="FF0000"/>
                </a:solidFill>
              </a:rPr>
              <a:t>                  </a:t>
            </a:r>
          </a:p>
          <a:p>
            <a:pPr marL="0" lvl="0" indent="0" algn="just">
              <a:buNone/>
            </a:pPr>
            <a:endParaRPr lang="de-DE" sz="4800" dirty="0"/>
          </a:p>
          <a:p>
            <a:pPr marL="0" lvl="0" indent="0" algn="just">
              <a:buNone/>
            </a:pPr>
            <a:endParaRPr lang="de-DE" sz="4800" dirty="0"/>
          </a:p>
          <a:p>
            <a:pPr marL="457200" lvl="1" indent="0">
              <a:buNone/>
            </a:pPr>
            <a:endParaRPr lang="de-DE" sz="30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74873"/>
            <a:ext cx="1380677" cy="62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solidFill>
                  <a:srgbClr val="3E3D2D">
                    <a:lumMod val="60000"/>
                    <a:lumOff val="40000"/>
                  </a:srgbClr>
                </a:solidFill>
              </a:rPr>
              <a:t>11</a:t>
            </a:r>
          </a:p>
        </p:txBody>
      </p:sp>
    </p:spTree>
    <p:extLst>
      <p:ext uri="{BB962C8B-B14F-4D97-AF65-F5344CB8AC3E}">
        <p14:creationId xmlns:p14="http://schemas.microsoft.com/office/powerpoint/2010/main" val="389914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043608" y="1268760"/>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84288" y="548681"/>
            <a:ext cx="7704137" cy="648071"/>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 </a:t>
            </a:r>
            <a:endParaRPr lang="de-DE" sz="4800" dirty="0">
              <a:solidFill>
                <a:schemeClr val="tx1"/>
              </a:solidFill>
            </a:endParaRPr>
          </a:p>
          <a:p>
            <a:pPr marL="0" lvl="0" indent="0">
              <a:buNone/>
            </a:pPr>
            <a:r>
              <a:rPr lang="de-DE" sz="4800" dirty="0">
                <a:solidFill>
                  <a:schemeClr val="tx1"/>
                </a:solidFill>
              </a:rPr>
              <a:t>2.2 Der Orientierungsplan als „Bildungskompass“</a:t>
            </a:r>
          </a:p>
          <a:p>
            <a:pPr marL="0" lvl="0" indent="0" algn="just">
              <a:lnSpc>
                <a:spcPts val="1200"/>
              </a:lnSpc>
              <a:buNone/>
            </a:pPr>
            <a:endParaRPr lang="de-DE" sz="4000" b="1" dirty="0">
              <a:solidFill>
                <a:schemeClr val="tx1"/>
              </a:solidFill>
            </a:endParaRPr>
          </a:p>
          <a:p>
            <a:pPr marL="0" lvl="0" indent="0" algn="just">
              <a:lnSpc>
                <a:spcPts val="1200"/>
              </a:lnSpc>
              <a:spcBef>
                <a:spcPts val="0"/>
              </a:spcBef>
              <a:buNone/>
            </a:pPr>
            <a:r>
              <a:rPr lang="de-DE" sz="4000" dirty="0">
                <a:solidFill>
                  <a:schemeClr val="tx1"/>
                </a:solidFill>
              </a:rPr>
              <a:t>Der „Orientierungsplan“, gibt den Rahmen für unser Bildungs- und Erziehungsverständnis vor. Dieser legt in Teil „A“ die Grundlagen und Ziele unserer Bildungsarbeit fest. Teil „B“ zeigt in bedeutsamen Bildungs- und Entwicklungsfeldern den dafür notwendigen Rahmen auf. Diese konkretisieren dafür notwendige Ziel- und Handlungsstränge, um Kinder mit unterschiedlichen Lebensentwürfen und Lernerfahrungen zu begleiten und zu unterstützen. Dabei betont der Orientierungsplan stets die Kinderperspektive und geht von der Motivation des Kindes aus. </a:t>
            </a:r>
          </a:p>
          <a:p>
            <a:pPr marL="0" lvl="0" indent="0" algn="just">
              <a:lnSpc>
                <a:spcPts val="1200"/>
              </a:lnSpc>
              <a:spcBef>
                <a:spcPts val="0"/>
              </a:spcBef>
              <a:buNone/>
            </a:pPr>
            <a:r>
              <a:rPr lang="de-DE" sz="4000" dirty="0">
                <a:solidFill>
                  <a:schemeClr val="tx1"/>
                </a:solidFill>
              </a:rPr>
              <a:t>Das primäre Ziel ist, jedem Kind vielfältige Erfahrungen in den 6 unterschiedlichen Bildungs- und Entwicklungsfeldern - Körper – Sinne – Sprache – Denken – Gefühl und Mitgefühl – Sinn, Werte und Religion, unter Berücksichtigung seiner eigenen Biographie, innerhalb seines Lebens- und Lernumfeldes, zu ermöglichen </a:t>
            </a:r>
            <a:r>
              <a:rPr lang="de-DE" sz="4000" u="sng" dirty="0">
                <a:solidFill>
                  <a:schemeClr val="tx1"/>
                </a:solidFill>
              </a:rPr>
              <a:t>und</a:t>
            </a:r>
            <a:r>
              <a:rPr lang="de-DE" sz="4000" dirty="0">
                <a:solidFill>
                  <a:schemeClr val="tx1"/>
                </a:solidFill>
              </a:rPr>
              <a:t> ist deshalb bewusst nicht an den Bezeichnungen von Fachsystematiken oder Schulfächern ausgerichtet.</a:t>
            </a:r>
          </a:p>
          <a:p>
            <a:pPr marL="0" lvl="0" indent="0" algn="just">
              <a:lnSpc>
                <a:spcPts val="1200"/>
              </a:lnSpc>
              <a:spcBef>
                <a:spcPts val="0"/>
              </a:spcBef>
              <a:buNone/>
            </a:pPr>
            <a:r>
              <a:rPr lang="de-DE" sz="3200" i="1" dirty="0">
                <a:solidFill>
                  <a:schemeClr val="tx1"/>
                </a:solidFill>
              </a:rPr>
              <a:t> </a:t>
            </a:r>
            <a:r>
              <a:rPr lang="de-DE" sz="3200" i="1" baseline="30000" dirty="0">
                <a:solidFill>
                  <a:schemeClr val="tx1"/>
                </a:solidFill>
              </a:rPr>
              <a:t>2 </a:t>
            </a:r>
            <a:r>
              <a:rPr lang="de-DE" sz="3200" dirty="0">
                <a:solidFill>
                  <a:schemeClr val="tx1"/>
                </a:solidFill>
              </a:rPr>
              <a:t>Ministerium für Kultus, Jugend und Sport Baden-Württemberg (Hrsg.) (2014). Orientierungsplan für Bildung und Erziehung , S. 96</a:t>
            </a:r>
          </a:p>
          <a:p>
            <a:pPr marL="0" lvl="0" indent="0" algn="just">
              <a:lnSpc>
                <a:spcPts val="1200"/>
              </a:lnSpc>
              <a:spcBef>
                <a:spcPts val="0"/>
              </a:spcBef>
              <a:buNone/>
            </a:pPr>
            <a:endParaRPr lang="de-DE" sz="3200" dirty="0">
              <a:solidFill>
                <a:schemeClr val="tx1"/>
              </a:solidFill>
            </a:endParaRP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400" b="1" dirty="0">
                <a:solidFill>
                  <a:schemeClr val="tx1"/>
                </a:solidFill>
              </a:rPr>
              <a:t>            </a:t>
            </a:r>
            <a:r>
              <a:rPr lang="de-DE" sz="4800" b="1" dirty="0">
                <a:solidFill>
                  <a:schemeClr val="tx1"/>
                </a:solidFill>
              </a:rPr>
              <a:t>Folgende Ziele der 6 Bildungs- und Entwicklungsfelder stehen bei uns im Vordergrund:  </a:t>
            </a:r>
          </a:p>
          <a:p>
            <a:pPr marL="0" lvl="0" indent="0" algn="just">
              <a:lnSpc>
                <a:spcPts val="1200"/>
              </a:lnSpc>
              <a:spcBef>
                <a:spcPts val="0"/>
              </a:spcBef>
              <a:buNone/>
            </a:pPr>
            <a:endParaRPr lang="de-DE" sz="4800" b="1" dirty="0">
              <a:solidFill>
                <a:schemeClr val="tx1"/>
              </a:solidFill>
            </a:endParaRPr>
          </a:p>
          <a:p>
            <a:pPr marL="0" lvl="0" indent="0" algn="just">
              <a:lnSpc>
                <a:spcPts val="1200"/>
              </a:lnSpc>
              <a:buNone/>
            </a:pPr>
            <a:endParaRPr lang="de-DE" sz="4000" dirty="0">
              <a:solidFill>
                <a:schemeClr val="tx1"/>
              </a:solidFill>
            </a:endParaRPr>
          </a:p>
          <a:p>
            <a:pPr marL="0" lvl="0" indent="0" algn="just">
              <a:lnSpc>
                <a:spcPts val="1200"/>
              </a:lnSpc>
              <a:buNone/>
            </a:pPr>
            <a:r>
              <a:rPr lang="de-DE" sz="4400" b="1" u="sng" dirty="0">
                <a:solidFill>
                  <a:schemeClr val="tx1"/>
                </a:solidFill>
              </a:rPr>
              <a:t>Bildungs- und Entwicklungsfeld „Körper“</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schemeClr val="tx1"/>
                </a:solidFill>
              </a:rPr>
              <a:t>Das Kind …</a:t>
            </a:r>
            <a:endParaRPr lang="de-DE" sz="4400" b="1" u="sng" dirty="0">
              <a:solidFill>
                <a:schemeClr val="tx1"/>
              </a:solidFill>
            </a:endParaRPr>
          </a:p>
          <a:p>
            <a:pPr marL="0" lvl="0" indent="0" algn="just">
              <a:lnSpc>
                <a:spcPts val="1200"/>
              </a:lnSpc>
              <a:buNone/>
            </a:pPr>
            <a:r>
              <a:rPr lang="de-DE" sz="4000" dirty="0">
                <a:solidFill>
                  <a:schemeClr val="tx1"/>
                </a:solidFill>
              </a:rPr>
              <a:t>lernt nicht nur seinen Körper, sondern auch lebensnotwendige Grundbedürfnisse wie Essen, Trinken, Schlaf, Liebe  usw. bewusst wahrzunehmen.</a:t>
            </a:r>
            <a:endParaRPr lang="de-DE" sz="4000" dirty="0">
              <a:solidFill>
                <a:prstClr val="black"/>
              </a:solidFill>
            </a:endParaRPr>
          </a:p>
          <a:p>
            <a:pPr lvl="0" algn="just">
              <a:lnSpc>
                <a:spcPts val="1200"/>
              </a:lnSpc>
              <a:spcBef>
                <a:spcPts val="0"/>
              </a:spcBef>
            </a:pPr>
            <a:r>
              <a:rPr lang="de-DE" sz="4000" dirty="0">
                <a:solidFill>
                  <a:schemeClr val="tx1"/>
                </a:solidFill>
              </a:rPr>
              <a:t>entwickelt  dadurch ein positives Körper- und Selbstwirksamkeitskonzept als Grundlage für seine gesamte Entwicklung.</a:t>
            </a:r>
          </a:p>
          <a:p>
            <a:pPr lvl="0" algn="just">
              <a:lnSpc>
                <a:spcPts val="1200"/>
              </a:lnSpc>
              <a:spcBef>
                <a:spcPts val="0"/>
              </a:spcBef>
            </a:pPr>
            <a:r>
              <a:rPr lang="de-DE" sz="4000" dirty="0">
                <a:solidFill>
                  <a:schemeClr val="tx1"/>
                </a:solidFill>
              </a:rPr>
              <a:t>erfährt in der Gemeinschaft, dass andere Kinder auch Bedürfnisse haben und lernt diese anzunehmen.</a:t>
            </a:r>
          </a:p>
          <a:p>
            <a:pPr lvl="0" algn="just">
              <a:lnSpc>
                <a:spcPts val="1200"/>
              </a:lnSpc>
              <a:spcBef>
                <a:spcPts val="0"/>
              </a:spcBef>
            </a:pPr>
            <a:r>
              <a:rPr lang="de-DE" sz="4000" dirty="0">
                <a:solidFill>
                  <a:schemeClr val="tx1"/>
                </a:solidFill>
              </a:rPr>
              <a:t>entwickelt ein Gespür für seine  individuellen Fähig- und Fertigkeiten und erfährt dadurch auch seine eigenen Grenzen.</a:t>
            </a:r>
          </a:p>
          <a:p>
            <a:pPr lvl="0" algn="just">
              <a:lnSpc>
                <a:spcPts val="1200"/>
              </a:lnSpc>
              <a:spcBef>
                <a:spcPts val="0"/>
              </a:spcBef>
            </a:pPr>
            <a:r>
              <a:rPr lang="de-DE" sz="4000" dirty="0">
                <a:solidFill>
                  <a:schemeClr val="tx1"/>
                </a:solidFill>
              </a:rPr>
              <a:t>entdeckt, übt und verfeinert seine grobmotorischen (malen, schneiden, fädeln, stecken …..) und feinmotorischen (rennen, klettern, balancieren, hüpfen…) Fertigkeiten und baut dadurch seinen Handlungs- und Erfahrungsspielraum aus.</a:t>
            </a:r>
            <a:endParaRPr lang="de-DE" sz="3000" dirty="0">
              <a:solidFill>
                <a:schemeClr val="tx1"/>
              </a:solidFill>
            </a:endParaRPr>
          </a:p>
          <a:p>
            <a:pPr marL="0" lvl="0" indent="0" algn="just">
              <a:lnSpc>
                <a:spcPts val="1200"/>
              </a:lnSpc>
              <a:buNone/>
            </a:pPr>
            <a:endParaRPr lang="de-DE" sz="4000" b="1" dirty="0">
              <a:solidFill>
                <a:schemeClr val="tx1"/>
              </a:solidFill>
            </a:endParaRPr>
          </a:p>
          <a:p>
            <a:pPr marL="0" lvl="0" indent="0" algn="just">
              <a:lnSpc>
                <a:spcPts val="1320"/>
              </a:lnSpc>
              <a:spcBef>
                <a:spcPts val="384"/>
              </a:spcBef>
              <a:buNone/>
            </a:pPr>
            <a:r>
              <a:rPr lang="de-DE" sz="4000" u="sng" dirty="0">
                <a:solidFill>
                  <a:schemeClr val="tx1"/>
                </a:solidFill>
              </a:rPr>
              <a:t>Umsetzung im Alltag:</a:t>
            </a:r>
            <a:endParaRPr lang="de-DE" sz="4000" u="sng" dirty="0">
              <a:solidFill>
                <a:prstClr val="black"/>
              </a:solidFill>
            </a:endParaRPr>
          </a:p>
          <a:p>
            <a:pPr lvl="0" algn="just">
              <a:lnSpc>
                <a:spcPts val="1200"/>
              </a:lnSpc>
              <a:spcBef>
                <a:spcPts val="0"/>
              </a:spcBef>
            </a:pPr>
            <a:r>
              <a:rPr lang="de-DE" sz="4000" dirty="0">
                <a:solidFill>
                  <a:schemeClr val="tx1"/>
                </a:solidFill>
              </a:rPr>
              <a:t>Während der Freispielzeit hat das Kind vielfältige Möglichkeiten, in den Gruppen- und Nebenräumen, im Außenspielbereich, bei  Spaziergängen in Wald und Flur, grundlegende Bewegungsformen zu erwerben. Auch bei gezielt gesetzten  Bildungsangeboten  erweitert das Kind seinen  eigenen Handlungs- und Erfahrungsspielraum.</a:t>
            </a:r>
          </a:p>
          <a:p>
            <a:pPr lvl="0" algn="just">
              <a:lnSpc>
                <a:spcPts val="1200"/>
              </a:lnSpc>
              <a:spcBef>
                <a:spcPts val="0"/>
              </a:spcBef>
            </a:pPr>
            <a:r>
              <a:rPr lang="de-DE" sz="4000" dirty="0">
                <a:solidFill>
                  <a:schemeClr val="tx1"/>
                </a:solidFill>
              </a:rPr>
              <a:t>Durch die  bewusste Gestaltung  der Räumlichkeiten, Bereitstellung unterschiedlichster Materialien unterstützen wir das Kind aktiv beim Kennlernen seiner Fähig- und Fertigkeiten und verhelfen ihm durch grob- und feinmotorisches Üben diese zu verfeinern.</a:t>
            </a:r>
          </a:p>
          <a:p>
            <a:pPr lvl="0" algn="just">
              <a:lnSpc>
                <a:spcPts val="1200"/>
              </a:lnSpc>
              <a:spcBef>
                <a:spcPts val="0"/>
              </a:spcBef>
            </a:pPr>
            <a:r>
              <a:rPr lang="de-DE" sz="4000" dirty="0">
                <a:solidFill>
                  <a:schemeClr val="tx1"/>
                </a:solidFill>
              </a:rPr>
              <a:t>Unser Schulprogramm trägt durch die Bereitstellung von unterschiedlichen Obst- und Milchproduktangeboten wesentlich mit dazu bei, ein positives Verständnis für die Gesunderhaltung des eigenen Körpers zu entwickelt. Ein positives Wohlbefinden dient als Grundlage für eine körperliche, physische und kognitive Entwicklung des Kindes.</a:t>
            </a:r>
          </a:p>
          <a:p>
            <a:pPr lvl="0" algn="just">
              <a:lnSpc>
                <a:spcPts val="1200"/>
              </a:lnSpc>
              <a:spcBef>
                <a:spcPts val="0"/>
              </a:spcBef>
              <a:buFont typeface="Wingdings" panose="05000000000000000000" pitchFamily="2" charset="2"/>
              <a:buChar char="ü"/>
            </a:pPr>
            <a:endParaRPr lang="de-DE" sz="4000" dirty="0">
              <a:solidFill>
                <a:srgbClr val="FF0000"/>
              </a:solidFill>
            </a:endParaRPr>
          </a:p>
          <a:p>
            <a:pPr marL="457200" lvl="1" indent="0">
              <a:buNone/>
            </a:pPr>
            <a:endParaRPr lang="de-DE" sz="3200" dirty="0">
              <a:solidFill>
                <a:prstClr val="black"/>
              </a:solidFill>
            </a:endParaRPr>
          </a:p>
          <a:p>
            <a:pPr marL="0" lvl="0" indent="0">
              <a:buNone/>
            </a:pPr>
            <a:endParaRPr lang="de-DE" sz="4000" i="1" dirty="0">
              <a:solidFill>
                <a:srgbClr val="3E3D2D"/>
              </a:solidFill>
            </a:endParaRPr>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74873"/>
            <a:ext cx="1380677" cy="62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solidFill>
                  <a:srgbClr val="3E3D2D">
                    <a:lumMod val="60000"/>
                    <a:lumOff val="40000"/>
                  </a:srgbClr>
                </a:solidFill>
              </a:rPr>
              <a:t>12</a:t>
            </a:r>
          </a:p>
        </p:txBody>
      </p:sp>
      <p:pic>
        <p:nvPicPr>
          <p:cNvPr id="8" name="Grafik 7" descr="Bücher">
            <a:extLst>
              <a:ext uri="{FF2B5EF4-FFF2-40B4-BE49-F238E27FC236}">
                <a16:creationId xmlns:a16="http://schemas.microsoft.com/office/drawing/2014/main" id="{C918A053-2410-45A2-A8F6-0D8A5210B7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938" y="2708920"/>
            <a:ext cx="360040" cy="360040"/>
          </a:xfrm>
          <a:prstGeom prst="rect">
            <a:avLst/>
          </a:prstGeom>
        </p:spPr>
      </p:pic>
    </p:spTree>
    <p:extLst>
      <p:ext uri="{BB962C8B-B14F-4D97-AF65-F5344CB8AC3E}">
        <p14:creationId xmlns:p14="http://schemas.microsoft.com/office/powerpoint/2010/main" val="155070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043608" y="1268760"/>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84288" y="548681"/>
            <a:ext cx="7704137" cy="648071"/>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 </a:t>
            </a:r>
            <a:endParaRPr lang="de-DE" sz="4800" dirty="0">
              <a:solidFill>
                <a:schemeClr val="tx1"/>
              </a:solidFill>
            </a:endParaRPr>
          </a:p>
          <a:p>
            <a:pPr marL="0" lvl="0" indent="0">
              <a:buNone/>
            </a:pPr>
            <a:r>
              <a:rPr lang="de-DE" sz="4800" dirty="0">
                <a:solidFill>
                  <a:schemeClr val="tx1"/>
                </a:solidFill>
              </a:rPr>
              <a:t>2.2 Der Orientierungsplan als „Bildungskompass“</a:t>
            </a:r>
          </a:p>
          <a:p>
            <a:pPr marL="0" lvl="0" indent="0">
              <a:buNone/>
            </a:pPr>
            <a:endParaRPr lang="de-DE" sz="4000" b="1" dirty="0">
              <a:solidFill>
                <a:schemeClr val="tx1"/>
              </a:solidFill>
            </a:endParaRPr>
          </a:p>
          <a:p>
            <a:pPr marL="0" lvl="0" indent="0">
              <a:buNone/>
            </a:pPr>
            <a:endParaRPr lang="de-DE" sz="4000" b="1" dirty="0">
              <a:solidFill>
                <a:schemeClr val="tx1"/>
              </a:solidFill>
            </a:endParaRPr>
          </a:p>
          <a:p>
            <a:pPr marL="0" lvl="0" indent="0" algn="just">
              <a:lnSpc>
                <a:spcPts val="1200"/>
              </a:lnSpc>
              <a:buNone/>
            </a:pPr>
            <a:r>
              <a:rPr lang="de-DE" sz="4400" b="1" u="sng" dirty="0">
                <a:solidFill>
                  <a:schemeClr val="tx1"/>
                </a:solidFill>
              </a:rPr>
              <a:t>Bildungs- und Entwicklungsfeld „Sinne“:</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prstClr val="black"/>
                </a:solidFill>
              </a:rPr>
              <a:t>Das Kind …</a:t>
            </a:r>
          </a:p>
          <a:p>
            <a:pPr lvl="0" algn="just">
              <a:lnSpc>
                <a:spcPts val="1200"/>
              </a:lnSpc>
              <a:spcBef>
                <a:spcPts val="0"/>
              </a:spcBef>
            </a:pPr>
            <a:r>
              <a:rPr lang="de-DE" sz="4000" dirty="0">
                <a:solidFill>
                  <a:prstClr val="black"/>
                </a:solidFill>
              </a:rPr>
              <a:t>l</a:t>
            </a:r>
            <a:r>
              <a:rPr lang="de-DE" sz="4000" dirty="0">
                <a:solidFill>
                  <a:schemeClr val="tx1"/>
                </a:solidFill>
              </a:rPr>
              <a:t>ernt sein Umfeld und seine Umwelt mit all seinen Sinnen kennen. </a:t>
            </a:r>
          </a:p>
          <a:p>
            <a:pPr lvl="0" algn="just">
              <a:lnSpc>
                <a:spcPts val="1200"/>
              </a:lnSpc>
              <a:spcBef>
                <a:spcPts val="0"/>
              </a:spcBef>
            </a:pPr>
            <a:r>
              <a:rPr lang="de-DE" sz="4000" dirty="0">
                <a:solidFill>
                  <a:schemeClr val="tx1"/>
                </a:solidFill>
              </a:rPr>
              <a:t>entdeckt die Welt durch Sehen, Hören, Riechen, Schmecken , Fühlen und Tasten.</a:t>
            </a:r>
          </a:p>
          <a:p>
            <a:pPr lvl="0" algn="just">
              <a:lnSpc>
                <a:spcPts val="1200"/>
              </a:lnSpc>
              <a:spcBef>
                <a:spcPts val="0"/>
              </a:spcBef>
            </a:pPr>
            <a:r>
              <a:rPr lang="de-DE" sz="4000" dirty="0">
                <a:solidFill>
                  <a:schemeClr val="tx1"/>
                </a:solidFill>
              </a:rPr>
              <a:t>schärft und schult seine Sinne, um seinen Alltag selbstwirksam zu gestalten und zu erleben. </a:t>
            </a:r>
          </a:p>
          <a:p>
            <a:pPr lvl="0" algn="just">
              <a:lnSpc>
                <a:spcPts val="1200"/>
              </a:lnSpc>
              <a:spcBef>
                <a:spcPts val="0"/>
              </a:spcBef>
            </a:pPr>
            <a:r>
              <a:rPr lang="de-DE" sz="4000" dirty="0">
                <a:solidFill>
                  <a:schemeClr val="tx1"/>
                </a:solidFill>
              </a:rPr>
              <a:t>entwickelt und erhält vielfältige Möglichkeiten seine gesammelten Erfahrungen und Erlebnisse zum Ausdruck zu bringen.</a:t>
            </a:r>
            <a:endParaRPr lang="de-DE" sz="4400" dirty="0">
              <a:solidFill>
                <a:schemeClr val="tx1"/>
              </a:solidFill>
            </a:endParaRPr>
          </a:p>
          <a:p>
            <a:pPr marL="0" lvl="0" indent="0" algn="just">
              <a:lnSpc>
                <a:spcPts val="1200"/>
              </a:lnSpc>
              <a:buNone/>
            </a:pPr>
            <a:endParaRPr lang="de-DE" sz="4000" dirty="0">
              <a:solidFill>
                <a:schemeClr val="tx1"/>
              </a:solidFill>
            </a:endParaRPr>
          </a:p>
          <a:p>
            <a:pPr marL="0" lvl="0" indent="0" algn="just">
              <a:lnSpc>
                <a:spcPts val="1320"/>
              </a:lnSpc>
              <a:spcBef>
                <a:spcPts val="384"/>
              </a:spcBef>
              <a:buNone/>
            </a:pPr>
            <a:r>
              <a:rPr lang="de-DE" sz="4000" u="sng" dirty="0">
                <a:solidFill>
                  <a:prstClr val="black"/>
                </a:solidFill>
              </a:rPr>
              <a:t>Umsetzung im Alltag:</a:t>
            </a:r>
            <a:endParaRPr lang="de-DE" sz="4000" dirty="0">
              <a:solidFill>
                <a:prstClr val="black"/>
              </a:solidFill>
            </a:endParaRPr>
          </a:p>
          <a:p>
            <a:pPr lvl="0" algn="just">
              <a:lnSpc>
                <a:spcPts val="1200"/>
              </a:lnSpc>
              <a:spcBef>
                <a:spcPts val="0"/>
              </a:spcBef>
            </a:pPr>
            <a:r>
              <a:rPr lang="de-DE" sz="4000" dirty="0">
                <a:solidFill>
                  <a:prstClr val="black"/>
                </a:solidFill>
              </a:rPr>
              <a:t>W</a:t>
            </a:r>
            <a:r>
              <a:rPr lang="de-DE" sz="4000" dirty="0">
                <a:solidFill>
                  <a:schemeClr val="tx1"/>
                </a:solidFill>
              </a:rPr>
              <a:t>ir stellen vielfältige Möglichkeiten für Sinneserfahrungen  zur Verfügung</a:t>
            </a:r>
            <a:r>
              <a:rPr lang="de-DE" sz="4000" dirty="0">
                <a:solidFill>
                  <a:prstClr val="black"/>
                </a:solidFill>
              </a:rPr>
              <a:t> (z.B. Kneten, Sandeln, Backen, Kochen, „Geräusche-Kim“ usw.).</a:t>
            </a:r>
            <a:endParaRPr lang="de-DE" sz="4000" dirty="0">
              <a:solidFill>
                <a:schemeClr val="tx1"/>
              </a:solidFill>
            </a:endParaRPr>
          </a:p>
          <a:p>
            <a:pPr lvl="0" algn="just">
              <a:lnSpc>
                <a:spcPts val="1200"/>
              </a:lnSpc>
              <a:spcBef>
                <a:spcPts val="0"/>
              </a:spcBef>
            </a:pPr>
            <a:r>
              <a:rPr lang="de-DE" sz="4000" dirty="0">
                <a:solidFill>
                  <a:schemeClr val="tx1"/>
                </a:solidFill>
              </a:rPr>
              <a:t>Wir beobachten und unterstützen jedes Kind mit seinen Ideen, damit es in einem bildungsfreundlichen Rahmen möglichst frei gestalten und aktiv experimentieren kann.</a:t>
            </a:r>
          </a:p>
          <a:p>
            <a:pPr lvl="0" algn="just">
              <a:lnSpc>
                <a:spcPts val="1200"/>
              </a:lnSpc>
              <a:spcBef>
                <a:spcPts val="0"/>
              </a:spcBef>
            </a:pPr>
            <a:r>
              <a:rPr lang="de-DE" sz="4000" dirty="0">
                <a:solidFill>
                  <a:schemeClr val="tx1"/>
                </a:solidFill>
              </a:rPr>
              <a:t>Wir singen, tanzen und fördern Rollenspielmöglichkeiten, damit das Kind seine Sinne bewusst einsetzen, entfalten, aber auch aktiv zum Ausdruck bringen kann.</a:t>
            </a:r>
            <a:endParaRPr lang="de-DE" sz="4400" dirty="0">
              <a:solidFill>
                <a:schemeClr val="tx1"/>
              </a:solidFill>
            </a:endParaRPr>
          </a:p>
          <a:p>
            <a:pPr marL="0" lvl="0" indent="0" algn="just">
              <a:lnSpc>
                <a:spcPts val="1200"/>
              </a:lnSpc>
              <a:buNone/>
            </a:pPr>
            <a:endParaRPr lang="de-DE" sz="4000" b="1" u="sng" dirty="0">
              <a:solidFill>
                <a:schemeClr val="tx1"/>
              </a:solidFill>
            </a:endParaRPr>
          </a:p>
          <a:p>
            <a:pPr marL="0" lvl="0" indent="0" algn="just">
              <a:lnSpc>
                <a:spcPts val="1200"/>
              </a:lnSpc>
              <a:buNone/>
            </a:pPr>
            <a:r>
              <a:rPr lang="de-DE" sz="4400" b="1" u="sng" dirty="0">
                <a:solidFill>
                  <a:schemeClr val="tx1"/>
                </a:solidFill>
              </a:rPr>
              <a:t>Bildungs- und Entwicklungsfeld „Sprache“:</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prstClr val="black"/>
                </a:solidFill>
              </a:rPr>
              <a:t>Das Kind …</a:t>
            </a:r>
          </a:p>
          <a:p>
            <a:pPr lvl="0" algn="just">
              <a:lnSpc>
                <a:spcPts val="1200"/>
              </a:lnSpc>
              <a:spcBef>
                <a:spcPts val="0"/>
              </a:spcBef>
            </a:pPr>
            <a:r>
              <a:rPr lang="de-DE" sz="4000" dirty="0">
                <a:solidFill>
                  <a:prstClr val="black"/>
                </a:solidFill>
              </a:rPr>
              <a:t>e</a:t>
            </a:r>
            <a:r>
              <a:rPr lang="de-DE" sz="4000" dirty="0">
                <a:solidFill>
                  <a:schemeClr val="tx1"/>
                </a:solidFill>
              </a:rPr>
              <a:t>rlebt Freude, Interesse und Spaß an der Sprache und entfaltet  vielfältige Kommunikationsformen.</a:t>
            </a:r>
          </a:p>
          <a:p>
            <a:pPr lvl="0" algn="just">
              <a:lnSpc>
                <a:spcPts val="1200"/>
              </a:lnSpc>
              <a:spcBef>
                <a:spcPts val="0"/>
              </a:spcBef>
            </a:pPr>
            <a:r>
              <a:rPr lang="de-DE" sz="4000" dirty="0">
                <a:solidFill>
                  <a:schemeClr val="tx1"/>
                </a:solidFill>
              </a:rPr>
              <a:t>erfährt dass Körpersprache, nonverbale Ausdrucksformen wie Mimik, Gestik und Körperhaltung von Bedeutung sind.</a:t>
            </a:r>
          </a:p>
          <a:p>
            <a:pPr lvl="0" algn="just">
              <a:lnSpc>
                <a:spcPts val="1200"/>
              </a:lnSpc>
              <a:spcBef>
                <a:spcPts val="0"/>
              </a:spcBef>
            </a:pPr>
            <a:r>
              <a:rPr lang="de-DE" sz="4000" dirty="0">
                <a:solidFill>
                  <a:schemeClr val="tx1"/>
                </a:solidFill>
              </a:rPr>
              <a:t>erwirbt einen umfangreichen Wortschatz, kennt zahlreiche Begriffe und kann diese verstehen und anwenden.</a:t>
            </a:r>
          </a:p>
          <a:p>
            <a:pPr lvl="0" algn="just">
              <a:lnSpc>
                <a:spcPts val="1200"/>
              </a:lnSpc>
              <a:spcBef>
                <a:spcPts val="0"/>
              </a:spcBef>
            </a:pPr>
            <a:r>
              <a:rPr lang="de-DE" sz="4000" dirty="0">
                <a:solidFill>
                  <a:schemeClr val="tx1"/>
                </a:solidFill>
              </a:rPr>
              <a:t>kann seine Meinung, Empfindungen und Wünsche äußern und damit sein Handeln verständlich zum  Ausdruck bringen.</a:t>
            </a:r>
            <a:endParaRPr lang="de-DE" sz="4400" dirty="0">
              <a:solidFill>
                <a:schemeClr val="tx1"/>
              </a:solidFill>
            </a:endParaRPr>
          </a:p>
          <a:p>
            <a:pPr marL="0" lvl="0" indent="0" algn="just">
              <a:lnSpc>
                <a:spcPts val="1200"/>
              </a:lnSpc>
              <a:buNone/>
            </a:pPr>
            <a:endParaRPr lang="de-DE" sz="4000" b="1" u="sng" dirty="0">
              <a:solidFill>
                <a:schemeClr val="tx1"/>
              </a:solidFill>
            </a:endParaRPr>
          </a:p>
          <a:p>
            <a:pPr marL="0" lvl="0" indent="0" algn="just">
              <a:lnSpc>
                <a:spcPts val="1320"/>
              </a:lnSpc>
              <a:spcBef>
                <a:spcPts val="384"/>
              </a:spcBef>
              <a:buNone/>
            </a:pPr>
            <a:r>
              <a:rPr lang="de-DE" sz="4000" u="sng" dirty="0">
                <a:solidFill>
                  <a:prstClr val="black"/>
                </a:solidFill>
              </a:rPr>
              <a:t>Umsetzung im Alltag:</a:t>
            </a:r>
            <a:endParaRPr lang="de-DE" sz="4000" dirty="0">
              <a:solidFill>
                <a:prstClr val="black"/>
              </a:solidFill>
            </a:endParaRPr>
          </a:p>
          <a:p>
            <a:pPr lvl="0" algn="just">
              <a:lnSpc>
                <a:spcPts val="1200"/>
              </a:lnSpc>
              <a:spcBef>
                <a:spcPts val="0"/>
              </a:spcBef>
            </a:pPr>
            <a:r>
              <a:rPr lang="de-DE" sz="4000" dirty="0">
                <a:solidFill>
                  <a:prstClr val="black"/>
                </a:solidFill>
              </a:rPr>
              <a:t>J</a:t>
            </a:r>
            <a:r>
              <a:rPr lang="de-DE" sz="4000" dirty="0">
                <a:solidFill>
                  <a:schemeClr val="tx1"/>
                </a:solidFill>
              </a:rPr>
              <a:t>edes Kind hat nicht nur im Freispiel , sondern auch im Stuhlkreis vielfältige Möglichkeiten sich sprachlich aktiv einzubringen.</a:t>
            </a:r>
          </a:p>
          <a:p>
            <a:pPr lvl="0" algn="just">
              <a:lnSpc>
                <a:spcPts val="1200"/>
              </a:lnSpc>
              <a:spcBef>
                <a:spcPts val="0"/>
              </a:spcBef>
            </a:pPr>
            <a:r>
              <a:rPr lang="de-DE" sz="4000" dirty="0">
                <a:solidFill>
                  <a:schemeClr val="tx1"/>
                </a:solidFill>
              </a:rPr>
              <a:t>Wir unterstützen und motivieren das Kind seine Meinung, Wünsche und Anliegen aktiv zu äußern und Konflikte verbal  zu lösen.</a:t>
            </a:r>
          </a:p>
          <a:p>
            <a:pPr lvl="0" algn="just">
              <a:lnSpc>
                <a:spcPts val="1200"/>
              </a:lnSpc>
              <a:spcBef>
                <a:spcPts val="0"/>
              </a:spcBef>
            </a:pPr>
            <a:r>
              <a:rPr lang="de-DE" sz="4000" dirty="0">
                <a:solidFill>
                  <a:schemeClr val="tx1"/>
                </a:solidFill>
              </a:rPr>
              <a:t>Jedes Kind erhält vielfältige Gelegenheiten im Alltag (Begrüßungsritual, Gesprächskreis, Reime, Rollenspiele, Geschichten erzählen usw.) um mit Sprache zu experimentieren.</a:t>
            </a:r>
          </a:p>
          <a:p>
            <a:pPr lvl="0" algn="just">
              <a:lnSpc>
                <a:spcPts val="1200"/>
              </a:lnSpc>
              <a:spcBef>
                <a:spcPts val="384"/>
              </a:spcBef>
              <a:buFont typeface="Wingdings" panose="05000000000000000000" pitchFamily="2" charset="2"/>
              <a:buChar char="ü"/>
            </a:pPr>
            <a:endParaRPr lang="de-DE" sz="4000" dirty="0">
              <a:solidFill>
                <a:srgbClr val="FF0000"/>
              </a:solidFill>
            </a:endParaRPr>
          </a:p>
          <a:p>
            <a:pPr lvl="0" algn="just">
              <a:lnSpc>
                <a:spcPts val="1200"/>
              </a:lnSpc>
              <a:spcBef>
                <a:spcPts val="384"/>
              </a:spcBef>
              <a:buFont typeface="Wingdings" panose="05000000000000000000" pitchFamily="2" charset="2"/>
              <a:buChar char="ü"/>
            </a:pPr>
            <a:endParaRPr lang="de-DE" sz="4400" dirty="0">
              <a:solidFill>
                <a:srgbClr val="FF0000"/>
              </a:solidFill>
            </a:endParaRPr>
          </a:p>
          <a:p>
            <a:pPr marL="0" lvl="0" indent="0" algn="just">
              <a:lnSpc>
                <a:spcPts val="1200"/>
              </a:lnSpc>
              <a:buNone/>
            </a:pPr>
            <a:endParaRPr lang="de-DE" sz="4400" b="1" u="sng" dirty="0">
              <a:solidFill>
                <a:srgbClr val="FF0000"/>
              </a:solidFill>
            </a:endParaRPr>
          </a:p>
          <a:p>
            <a:pPr marL="0" lvl="0" indent="0" algn="just">
              <a:lnSpc>
                <a:spcPts val="1200"/>
              </a:lnSpc>
              <a:buNone/>
            </a:pPr>
            <a:endParaRPr lang="de-DE" sz="4400" b="1" u="sng" dirty="0">
              <a:solidFill>
                <a:srgbClr val="FF0000"/>
              </a:solidFill>
            </a:endParaRPr>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74873"/>
            <a:ext cx="1380677" cy="62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solidFill>
                  <a:srgbClr val="3E3D2D">
                    <a:lumMod val="60000"/>
                    <a:lumOff val="40000"/>
                  </a:srgbClr>
                </a:solidFill>
              </a:rPr>
              <a:t>13</a:t>
            </a:r>
          </a:p>
        </p:txBody>
      </p:sp>
    </p:spTree>
    <p:extLst>
      <p:ext uri="{BB962C8B-B14F-4D97-AF65-F5344CB8AC3E}">
        <p14:creationId xmlns:p14="http://schemas.microsoft.com/office/powerpoint/2010/main" val="13851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84288" y="548681"/>
            <a:ext cx="7704137" cy="648071"/>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 </a:t>
            </a:r>
            <a:endParaRPr lang="de-DE" sz="4800" dirty="0">
              <a:solidFill>
                <a:schemeClr val="tx1"/>
              </a:solidFill>
            </a:endParaRPr>
          </a:p>
          <a:p>
            <a:pPr marL="0" lvl="0" indent="0">
              <a:buNone/>
            </a:pPr>
            <a:r>
              <a:rPr lang="de-DE" sz="4800" dirty="0">
                <a:solidFill>
                  <a:schemeClr val="tx1"/>
                </a:solidFill>
              </a:rPr>
              <a:t>2.2 Der Orientierungsplan als „Bildungskompass“</a:t>
            </a:r>
          </a:p>
          <a:p>
            <a:pPr marL="0" lvl="0" indent="0">
              <a:buNone/>
            </a:pPr>
            <a:endParaRPr lang="de-DE" sz="4000" b="1" dirty="0">
              <a:solidFill>
                <a:srgbClr val="3E3D2D"/>
              </a:solidFill>
            </a:endParaRPr>
          </a:p>
          <a:p>
            <a:pPr marL="0" lvl="0" indent="0" algn="just">
              <a:lnSpc>
                <a:spcPts val="1200"/>
              </a:lnSpc>
              <a:buNone/>
            </a:pPr>
            <a:endParaRPr lang="de-DE" sz="4000" b="1" u="sng" dirty="0">
              <a:solidFill>
                <a:schemeClr val="tx1"/>
              </a:solidFill>
            </a:endParaRPr>
          </a:p>
          <a:p>
            <a:pPr marL="0" lvl="0" indent="0" algn="just">
              <a:lnSpc>
                <a:spcPts val="1200"/>
              </a:lnSpc>
              <a:buNone/>
            </a:pPr>
            <a:r>
              <a:rPr lang="de-DE" sz="4400" b="1" u="sng" dirty="0">
                <a:solidFill>
                  <a:schemeClr val="tx1"/>
                </a:solidFill>
              </a:rPr>
              <a:t>Bildungs- und Entwicklungsfeld „Denken“:</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prstClr val="black"/>
                </a:solidFill>
              </a:rPr>
              <a:t>Das Kind …</a:t>
            </a:r>
          </a:p>
          <a:p>
            <a:pPr lvl="0" algn="just">
              <a:lnSpc>
                <a:spcPts val="1200"/>
              </a:lnSpc>
              <a:spcBef>
                <a:spcPts val="0"/>
              </a:spcBef>
            </a:pPr>
            <a:r>
              <a:rPr lang="de-DE" sz="4000" dirty="0">
                <a:solidFill>
                  <a:prstClr val="black"/>
                </a:solidFill>
              </a:rPr>
              <a:t>f</a:t>
            </a:r>
            <a:r>
              <a:rPr lang="de-DE" sz="4000" dirty="0">
                <a:solidFill>
                  <a:schemeClr val="tx1"/>
                </a:solidFill>
              </a:rPr>
              <a:t>indet bei uns eine Umgebung, welche seine Neugierde und Experimentierfreude anregt. </a:t>
            </a:r>
          </a:p>
          <a:p>
            <a:pPr lvl="0" algn="just">
              <a:lnSpc>
                <a:spcPts val="1200"/>
              </a:lnSpc>
              <a:spcBef>
                <a:spcPts val="0"/>
              </a:spcBef>
            </a:pPr>
            <a:r>
              <a:rPr lang="de-DE" sz="4000" dirty="0">
                <a:solidFill>
                  <a:schemeClr val="tx1"/>
                </a:solidFill>
              </a:rPr>
              <a:t>kann Beobachten, Spielen und Ausprobieren und dadurch unterschiedliche Erfahrungen in verschiedenen Wissensbereichen sammeln.</a:t>
            </a:r>
          </a:p>
          <a:p>
            <a:pPr lvl="0" algn="just">
              <a:lnSpc>
                <a:spcPts val="1200"/>
              </a:lnSpc>
              <a:spcBef>
                <a:spcPts val="0"/>
              </a:spcBef>
            </a:pPr>
            <a:r>
              <a:rPr lang="de-DE" sz="4000" dirty="0">
                <a:solidFill>
                  <a:schemeClr val="tx1"/>
                </a:solidFill>
              </a:rPr>
              <a:t>findet bei uns Zeit und Raum seine Fragen zu stellen, Antworten zu finden und erste Zusammenhänge zu erkennen.</a:t>
            </a:r>
          </a:p>
          <a:p>
            <a:pPr lvl="0" algn="just">
              <a:lnSpc>
                <a:spcPts val="1200"/>
              </a:lnSpc>
              <a:spcBef>
                <a:spcPts val="0"/>
              </a:spcBef>
            </a:pPr>
            <a:r>
              <a:rPr lang="de-DE" sz="4000" dirty="0">
                <a:solidFill>
                  <a:schemeClr val="tx1"/>
                </a:solidFill>
              </a:rPr>
              <a:t>kann erworbenes Wissen vertiefen und dieses auf vielfältige Weise zum Ausdruck bringen.</a:t>
            </a:r>
            <a:endParaRPr lang="de-DE" sz="4400" b="1" u="sng" dirty="0">
              <a:solidFill>
                <a:schemeClr val="tx1"/>
              </a:solidFill>
            </a:endParaRPr>
          </a:p>
          <a:p>
            <a:pPr marL="0" lvl="0" indent="0" algn="just">
              <a:lnSpc>
                <a:spcPts val="1200"/>
              </a:lnSpc>
              <a:buNone/>
            </a:pPr>
            <a:endParaRPr lang="de-DE" sz="4000" b="1" u="sng" dirty="0">
              <a:solidFill>
                <a:schemeClr val="tx1"/>
              </a:solidFill>
            </a:endParaRPr>
          </a:p>
          <a:p>
            <a:pPr marL="0" lvl="0" indent="0" algn="just">
              <a:lnSpc>
                <a:spcPts val="1320"/>
              </a:lnSpc>
              <a:spcBef>
                <a:spcPts val="384"/>
              </a:spcBef>
              <a:buNone/>
            </a:pPr>
            <a:r>
              <a:rPr lang="de-DE" sz="4000" u="sng" dirty="0">
                <a:solidFill>
                  <a:prstClr val="black"/>
                </a:solidFill>
              </a:rPr>
              <a:t>Umsetzung im Alltag:</a:t>
            </a:r>
            <a:endParaRPr lang="de-DE" sz="4000" dirty="0">
              <a:solidFill>
                <a:prstClr val="black"/>
              </a:solidFill>
            </a:endParaRPr>
          </a:p>
          <a:p>
            <a:pPr lvl="0" algn="just">
              <a:lnSpc>
                <a:spcPts val="1200"/>
              </a:lnSpc>
              <a:spcBef>
                <a:spcPts val="0"/>
              </a:spcBef>
            </a:pPr>
            <a:r>
              <a:rPr lang="de-DE" sz="4000" dirty="0">
                <a:solidFill>
                  <a:prstClr val="black"/>
                </a:solidFill>
              </a:rPr>
              <a:t>W</a:t>
            </a:r>
            <a:r>
              <a:rPr lang="de-DE" sz="4000" dirty="0">
                <a:solidFill>
                  <a:schemeClr val="tx1"/>
                </a:solidFill>
              </a:rPr>
              <a:t>ir ermöglichen Naturerfahrungen im Garten, Wald, Feld und Flur und unterstützen gleichzeitig vielfältige Beobachtungen naturwissen-</a:t>
            </a:r>
            <a:r>
              <a:rPr lang="de-DE" sz="4000" dirty="0" err="1">
                <a:solidFill>
                  <a:schemeClr val="tx1"/>
                </a:solidFill>
              </a:rPr>
              <a:t>schaftlicher</a:t>
            </a:r>
            <a:r>
              <a:rPr lang="de-DE" sz="4000" dirty="0">
                <a:solidFill>
                  <a:schemeClr val="tx1"/>
                </a:solidFill>
              </a:rPr>
              <a:t> Zusammenhänge.</a:t>
            </a:r>
          </a:p>
          <a:p>
            <a:pPr lvl="0" algn="just">
              <a:lnSpc>
                <a:spcPts val="1200"/>
              </a:lnSpc>
              <a:spcBef>
                <a:spcPts val="0"/>
              </a:spcBef>
            </a:pPr>
            <a:r>
              <a:rPr lang="de-DE" sz="4000" dirty="0">
                <a:solidFill>
                  <a:schemeClr val="tx1"/>
                </a:solidFill>
              </a:rPr>
              <a:t>Wir geben Zeit und Raum zum Spielen, Experimentieren, Beobachten, Zerlegen , Konstruieren und entwickeln neue Ideen.</a:t>
            </a:r>
          </a:p>
          <a:p>
            <a:pPr lvl="0" algn="just">
              <a:lnSpc>
                <a:spcPts val="1200"/>
              </a:lnSpc>
              <a:spcBef>
                <a:spcPts val="0"/>
              </a:spcBef>
            </a:pPr>
            <a:r>
              <a:rPr lang="de-DE" sz="4000" dirty="0">
                <a:solidFill>
                  <a:schemeClr val="tx1"/>
                </a:solidFill>
              </a:rPr>
              <a:t>Wir bieten diverse Gesprächsthemenfelder im Stuhlkreis an, unterstützen und fördern damit individuelle Denkprozesse  des Kindes.</a:t>
            </a:r>
          </a:p>
          <a:p>
            <a:pPr lvl="0" algn="just">
              <a:lnSpc>
                <a:spcPts val="1200"/>
              </a:lnSpc>
              <a:spcBef>
                <a:spcPts val="0"/>
              </a:spcBef>
            </a:pPr>
            <a:r>
              <a:rPr lang="de-DE" sz="4000" dirty="0">
                <a:solidFill>
                  <a:schemeClr val="tx1"/>
                </a:solidFill>
              </a:rPr>
              <a:t>Wir begleiten aktiv die sozialen Erfahrungen in der Gruppe, auch im Zusammenspiel : Kind - Kind, Kind - Gruppe , Kind – Erzieher*.</a:t>
            </a:r>
          </a:p>
          <a:p>
            <a:pPr marL="0" lvl="0" indent="0" algn="just">
              <a:lnSpc>
                <a:spcPts val="1200"/>
              </a:lnSpc>
              <a:buNone/>
            </a:pPr>
            <a:endParaRPr lang="de-DE" sz="4000" u="sng" dirty="0">
              <a:solidFill>
                <a:schemeClr val="tx1"/>
              </a:solidFill>
            </a:endParaRPr>
          </a:p>
          <a:p>
            <a:pPr marL="0" lvl="0" indent="0" algn="just">
              <a:lnSpc>
                <a:spcPts val="1200"/>
              </a:lnSpc>
              <a:buNone/>
            </a:pPr>
            <a:r>
              <a:rPr lang="de-DE" sz="4400" b="1" u="sng" dirty="0">
                <a:solidFill>
                  <a:schemeClr val="tx1"/>
                </a:solidFill>
              </a:rPr>
              <a:t>Bildungs- und Entwicklungsfeld „Gefühl und Mitgefühl:</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prstClr val="black"/>
                </a:solidFill>
              </a:rPr>
              <a:t>Das Kind …</a:t>
            </a:r>
          </a:p>
          <a:p>
            <a:pPr lvl="0" algn="just">
              <a:lnSpc>
                <a:spcPts val="1200"/>
              </a:lnSpc>
              <a:spcBef>
                <a:spcPts val="0"/>
              </a:spcBef>
            </a:pPr>
            <a:r>
              <a:rPr lang="de-DE" sz="4000" dirty="0">
                <a:solidFill>
                  <a:prstClr val="black"/>
                </a:solidFill>
              </a:rPr>
              <a:t>l</a:t>
            </a:r>
            <a:r>
              <a:rPr lang="de-DE" sz="4000" dirty="0">
                <a:solidFill>
                  <a:schemeClr val="tx1"/>
                </a:solidFill>
              </a:rPr>
              <a:t>ernt, aufbauend auf eine sichere vertrauensvolle Beziehung, seine Gefühle auszudrücken. </a:t>
            </a:r>
          </a:p>
          <a:p>
            <a:pPr lvl="0" algn="just">
              <a:lnSpc>
                <a:spcPts val="1200"/>
              </a:lnSpc>
              <a:spcBef>
                <a:spcPts val="0"/>
              </a:spcBef>
            </a:pPr>
            <a:r>
              <a:rPr lang="de-DE" sz="4000" dirty="0">
                <a:solidFill>
                  <a:schemeClr val="tx1"/>
                </a:solidFill>
              </a:rPr>
              <a:t>lernt mit seinen Gefühlen umzugehen, diese zu akzeptieren und verbal zu äußern.</a:t>
            </a:r>
          </a:p>
          <a:p>
            <a:pPr lvl="0" algn="just">
              <a:lnSpc>
                <a:spcPts val="1200"/>
              </a:lnSpc>
              <a:spcBef>
                <a:spcPts val="0"/>
              </a:spcBef>
            </a:pPr>
            <a:r>
              <a:rPr lang="de-DE" sz="4000" dirty="0">
                <a:solidFill>
                  <a:schemeClr val="tx1"/>
                </a:solidFill>
              </a:rPr>
              <a:t>entwickelt Einfühlungsvermögen und Mitgefühl  / Empathie für andere, sowie für seine unmittelbare und weitere Umgebung.</a:t>
            </a:r>
          </a:p>
          <a:p>
            <a:pPr lvl="0" algn="just">
              <a:lnSpc>
                <a:spcPts val="1200"/>
              </a:lnSpc>
              <a:spcBef>
                <a:spcPts val="0"/>
              </a:spcBef>
            </a:pPr>
            <a:r>
              <a:rPr lang="de-DE" sz="4000" dirty="0">
                <a:solidFill>
                  <a:schemeClr val="tx1"/>
                </a:solidFill>
              </a:rPr>
              <a:t>erlebt uns als  konstante Bezugsperson und baut dadurch eine sichere, vertrauensvolle und stabile Beziehung auf.</a:t>
            </a:r>
          </a:p>
          <a:p>
            <a:pPr marL="0" lvl="0" indent="0" algn="just">
              <a:lnSpc>
                <a:spcPts val="1200"/>
              </a:lnSpc>
              <a:buNone/>
            </a:pPr>
            <a:endParaRPr lang="de-DE" sz="3200" b="1" u="sng" dirty="0">
              <a:solidFill>
                <a:schemeClr val="tx1"/>
              </a:solidFill>
            </a:endParaRPr>
          </a:p>
          <a:p>
            <a:pPr marL="0" lvl="0" indent="0" algn="just">
              <a:lnSpc>
                <a:spcPts val="1320"/>
              </a:lnSpc>
              <a:spcBef>
                <a:spcPts val="384"/>
              </a:spcBef>
              <a:buNone/>
            </a:pPr>
            <a:r>
              <a:rPr lang="de-DE" sz="4000" u="sng" dirty="0">
                <a:solidFill>
                  <a:prstClr val="black"/>
                </a:solidFill>
              </a:rPr>
              <a:t>Umsetzung im Alltag:</a:t>
            </a:r>
            <a:endParaRPr lang="de-DE" sz="4000" dirty="0">
              <a:solidFill>
                <a:prstClr val="black"/>
              </a:solidFill>
            </a:endParaRPr>
          </a:p>
          <a:p>
            <a:pPr lvl="0">
              <a:lnSpc>
                <a:spcPts val="1200"/>
              </a:lnSpc>
              <a:spcBef>
                <a:spcPts val="0"/>
              </a:spcBef>
            </a:pPr>
            <a:r>
              <a:rPr lang="de-DE" sz="4000" dirty="0">
                <a:solidFill>
                  <a:prstClr val="black"/>
                </a:solidFill>
              </a:rPr>
              <a:t>Wir geben jedem Kind einen festen, sicheren  Rahmen, der ihm erlaubt persönliche Gefühle zu zeigen, zu erproben und ihm Halt gibt.</a:t>
            </a:r>
          </a:p>
          <a:p>
            <a:pPr lvl="0">
              <a:lnSpc>
                <a:spcPts val="1200"/>
              </a:lnSpc>
              <a:spcBef>
                <a:spcPts val="0"/>
              </a:spcBef>
            </a:pPr>
            <a:r>
              <a:rPr lang="de-DE" sz="4000" dirty="0">
                <a:solidFill>
                  <a:prstClr val="black"/>
                </a:solidFill>
              </a:rPr>
              <a:t>Wir begleiten die unterschiedlichsten emotionalen Entwicklungs- und Lebensphasen (Trauer, Wut, Trotz, Zorn usw.) von jedem Kind und helfen ihnen dabei diese bewusst wahrzunehmen, zu erleben, zum Ausdruck zu bringen und damit umzugehen.</a:t>
            </a:r>
          </a:p>
          <a:p>
            <a:pPr lvl="0">
              <a:lnSpc>
                <a:spcPts val="1200"/>
              </a:lnSpc>
              <a:spcBef>
                <a:spcPts val="0"/>
              </a:spcBef>
            </a:pPr>
            <a:r>
              <a:rPr lang="de-DE" sz="4000" dirty="0">
                <a:solidFill>
                  <a:prstClr val="black"/>
                </a:solidFill>
              </a:rPr>
              <a:t>Wir fördern das aktive Gespräch in der Gruppe darüber.</a:t>
            </a:r>
          </a:p>
          <a:p>
            <a:pPr marL="0" lvl="0" indent="0">
              <a:lnSpc>
                <a:spcPts val="1200"/>
              </a:lnSpc>
              <a:spcBef>
                <a:spcPts val="0"/>
              </a:spcBef>
              <a:buNone/>
            </a:pPr>
            <a:endParaRPr lang="de-DE" sz="4000" dirty="0">
              <a:solidFill>
                <a:prstClr val="black"/>
              </a:solidFill>
            </a:endParaRPr>
          </a:p>
          <a:p>
            <a:pPr marL="0" indent="0">
              <a:buNone/>
            </a:pPr>
            <a:r>
              <a:rPr lang="de-DE" sz="3200" i="1" dirty="0">
                <a:solidFill>
                  <a:prstClr val="black"/>
                </a:solidFill>
              </a:rPr>
              <a:t>* </a:t>
            </a:r>
            <a:r>
              <a:rPr lang="de-DE" sz="3200" dirty="0">
                <a:solidFill>
                  <a:prstClr val="black"/>
                </a:solidFill>
              </a:rPr>
              <a:t>Erzieher steht synonym sowohl für die weibliche und männliche Form</a:t>
            </a: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74873"/>
            <a:ext cx="1380677" cy="62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solidFill>
                  <a:srgbClr val="3E3D2D">
                    <a:lumMod val="60000"/>
                    <a:lumOff val="40000"/>
                  </a:srgbClr>
                </a:solidFill>
              </a:rPr>
              <a:t>14</a:t>
            </a:r>
          </a:p>
        </p:txBody>
      </p:sp>
    </p:spTree>
    <p:extLst>
      <p:ext uri="{BB962C8B-B14F-4D97-AF65-F5344CB8AC3E}">
        <p14:creationId xmlns:p14="http://schemas.microsoft.com/office/powerpoint/2010/main" val="427270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043608" y="1268760"/>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84288" y="548681"/>
            <a:ext cx="7704137" cy="648071"/>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 </a:t>
            </a:r>
            <a:endParaRPr lang="de-DE" sz="4800" dirty="0">
              <a:solidFill>
                <a:schemeClr val="tx1"/>
              </a:solidFill>
            </a:endParaRPr>
          </a:p>
          <a:p>
            <a:pPr marL="0" lvl="0" indent="0">
              <a:buNone/>
            </a:pPr>
            <a:r>
              <a:rPr lang="de-DE" sz="4800" dirty="0">
                <a:solidFill>
                  <a:schemeClr val="tx1"/>
                </a:solidFill>
              </a:rPr>
              <a:t>2.2 Der Orientierungsplan als „Bildungskompass“</a:t>
            </a:r>
          </a:p>
          <a:p>
            <a:pPr marL="0" lvl="0" indent="0">
              <a:buNone/>
            </a:pPr>
            <a:endParaRPr lang="de-DE" sz="4000" b="1" dirty="0">
              <a:solidFill>
                <a:schemeClr val="tx1"/>
              </a:solidFill>
            </a:endParaRPr>
          </a:p>
          <a:p>
            <a:pPr marL="0" lvl="0" indent="0" algn="just">
              <a:lnSpc>
                <a:spcPts val="1200"/>
              </a:lnSpc>
              <a:spcBef>
                <a:spcPts val="240"/>
              </a:spcBef>
              <a:buNone/>
            </a:pPr>
            <a:endParaRPr lang="de-DE" sz="4000" dirty="0">
              <a:solidFill>
                <a:schemeClr val="tx1"/>
              </a:solidFill>
            </a:endParaRPr>
          </a:p>
          <a:p>
            <a:pPr marL="0" lvl="0" indent="0" algn="just">
              <a:lnSpc>
                <a:spcPts val="1200"/>
              </a:lnSpc>
              <a:buNone/>
            </a:pPr>
            <a:r>
              <a:rPr lang="de-DE" sz="4400" b="1" u="sng" dirty="0">
                <a:solidFill>
                  <a:schemeClr val="tx1"/>
                </a:solidFill>
              </a:rPr>
              <a:t>Bildungs- und Entwicklungsfeld „ Sinn, Werte und Religion:</a:t>
            </a:r>
          </a:p>
          <a:p>
            <a:pPr marL="0" lvl="0" indent="0" algn="just">
              <a:lnSpc>
                <a:spcPts val="1200"/>
              </a:lnSpc>
              <a:buNone/>
            </a:pPr>
            <a:endParaRPr lang="de-DE" sz="4000" dirty="0">
              <a:solidFill>
                <a:schemeClr val="tx1"/>
              </a:solidFill>
            </a:endParaRPr>
          </a:p>
          <a:p>
            <a:pPr marL="0" lvl="0" indent="0" algn="just">
              <a:lnSpc>
                <a:spcPts val="1200"/>
              </a:lnSpc>
              <a:buNone/>
            </a:pPr>
            <a:r>
              <a:rPr lang="de-DE" sz="4000" dirty="0">
                <a:solidFill>
                  <a:prstClr val="black"/>
                </a:solidFill>
              </a:rPr>
              <a:t>Das Kind …</a:t>
            </a:r>
          </a:p>
          <a:p>
            <a:pPr lvl="0" algn="just">
              <a:lnSpc>
                <a:spcPts val="1200"/>
              </a:lnSpc>
              <a:spcBef>
                <a:spcPts val="0"/>
              </a:spcBef>
            </a:pPr>
            <a:r>
              <a:rPr lang="de-DE" sz="4000" dirty="0">
                <a:solidFill>
                  <a:prstClr val="black"/>
                </a:solidFill>
              </a:rPr>
              <a:t>e</a:t>
            </a:r>
            <a:r>
              <a:rPr lang="de-DE" sz="4000" dirty="0">
                <a:solidFill>
                  <a:schemeClr val="tx1"/>
                </a:solidFill>
              </a:rPr>
              <a:t>rlebt durch Feste und Feiern unterschiedliche Rituale und Traditionen im Jahreskreis.</a:t>
            </a:r>
          </a:p>
          <a:p>
            <a:pPr lvl="0" algn="just">
              <a:lnSpc>
                <a:spcPts val="1200"/>
              </a:lnSpc>
              <a:spcBef>
                <a:spcPts val="0"/>
              </a:spcBef>
            </a:pPr>
            <a:r>
              <a:rPr lang="de-DE" sz="4000" dirty="0">
                <a:solidFill>
                  <a:schemeClr val="tx1"/>
                </a:solidFill>
              </a:rPr>
              <a:t>erfährt im Miteinander unterschiedliche Wertvorstellungen und begreift das gemeinsame Werte und Regeln unserem Leben Halt geben.</a:t>
            </a:r>
          </a:p>
          <a:p>
            <a:pPr lvl="0" algn="just">
              <a:lnSpc>
                <a:spcPts val="1200"/>
              </a:lnSpc>
              <a:spcBef>
                <a:spcPts val="0"/>
              </a:spcBef>
            </a:pPr>
            <a:r>
              <a:rPr lang="de-DE" sz="4000" dirty="0">
                <a:solidFill>
                  <a:schemeClr val="tx1"/>
                </a:solidFill>
              </a:rPr>
              <a:t>geht achtsam und sorgsam mit der Natur und seiner unmittelbaren und weiteren Umgebung um.</a:t>
            </a:r>
          </a:p>
          <a:p>
            <a:pPr lvl="0" algn="just">
              <a:lnSpc>
                <a:spcPts val="1200"/>
              </a:lnSpc>
              <a:spcBef>
                <a:spcPts val="0"/>
              </a:spcBef>
            </a:pPr>
            <a:r>
              <a:rPr lang="de-DE" sz="4000" dirty="0">
                <a:solidFill>
                  <a:schemeClr val="tx1"/>
                </a:solidFill>
              </a:rPr>
              <a:t>erkennt dabei wie wichtig eine nachhaltige Lebensweise für den Erhalt unserer Natur, die Erde und alle darin befindlichen Lebewesen ist.</a:t>
            </a:r>
            <a:endParaRPr lang="de-DE" sz="4400" b="1" u="sng" dirty="0">
              <a:solidFill>
                <a:schemeClr val="tx1"/>
              </a:solidFill>
            </a:endParaRPr>
          </a:p>
          <a:p>
            <a:pPr marL="0" lvl="0" indent="0" algn="just">
              <a:lnSpc>
                <a:spcPts val="1200"/>
              </a:lnSpc>
              <a:buNone/>
            </a:pPr>
            <a:endParaRPr lang="de-DE" sz="4000" b="1" u="sng" dirty="0">
              <a:solidFill>
                <a:schemeClr val="tx1"/>
              </a:solidFill>
            </a:endParaRPr>
          </a:p>
          <a:p>
            <a:pPr marL="0" lvl="0" indent="0" algn="just">
              <a:lnSpc>
                <a:spcPts val="1320"/>
              </a:lnSpc>
              <a:spcBef>
                <a:spcPts val="384"/>
              </a:spcBef>
              <a:buNone/>
            </a:pPr>
            <a:r>
              <a:rPr lang="de-DE" sz="4000" u="sng" dirty="0">
                <a:solidFill>
                  <a:prstClr val="black"/>
                </a:solidFill>
              </a:rPr>
              <a:t>Umsetzung im Alltag:</a:t>
            </a:r>
            <a:endParaRPr lang="de-DE" sz="4000" dirty="0">
              <a:solidFill>
                <a:prstClr val="black"/>
              </a:solidFill>
            </a:endParaRPr>
          </a:p>
          <a:p>
            <a:pPr lvl="0" algn="just">
              <a:lnSpc>
                <a:spcPts val="1200"/>
              </a:lnSpc>
              <a:spcBef>
                <a:spcPts val="0"/>
              </a:spcBef>
            </a:pPr>
            <a:r>
              <a:rPr lang="de-DE" sz="4000" dirty="0">
                <a:solidFill>
                  <a:prstClr val="black"/>
                </a:solidFill>
              </a:rPr>
              <a:t>D</a:t>
            </a:r>
            <a:r>
              <a:rPr lang="de-DE" sz="4000" dirty="0">
                <a:solidFill>
                  <a:schemeClr val="tx1"/>
                </a:solidFill>
              </a:rPr>
              <a:t>as Feiern der Glaubensfeste Ostern, St. Martin, Nikolaus und Weihnachten gehören zum festen Bestandteil unserer Jahresplanung.</a:t>
            </a:r>
          </a:p>
          <a:p>
            <a:pPr lvl="0" algn="just">
              <a:lnSpc>
                <a:spcPts val="1200"/>
              </a:lnSpc>
              <a:spcBef>
                <a:spcPts val="0"/>
              </a:spcBef>
            </a:pPr>
            <a:r>
              <a:rPr lang="de-DE" sz="4000" dirty="0">
                <a:solidFill>
                  <a:schemeClr val="tx1"/>
                </a:solidFill>
              </a:rPr>
              <a:t>Trotzdem üben wir Toleranz, Wertschätzung und Offenheit gegenüber anderen Kulturen, indem wir auch Feste und Rituale anderer Religionen und Gemeinschaften achten, thematisieren etc. und eventuelle Gemeinsamkeiten oder Unterschiede herausfinden. </a:t>
            </a:r>
          </a:p>
          <a:p>
            <a:pPr lvl="0" algn="just">
              <a:lnSpc>
                <a:spcPts val="1200"/>
              </a:lnSpc>
              <a:spcBef>
                <a:spcPts val="0"/>
              </a:spcBef>
            </a:pPr>
            <a:r>
              <a:rPr lang="de-DE" sz="4000" dirty="0">
                <a:solidFill>
                  <a:schemeClr val="tx1"/>
                </a:solidFill>
              </a:rPr>
              <a:t>Das Recht auf eine eigene Meinung, die Einzigartigkeit des Einzelnen und das Leben in der Gemeinschaft wird gestärkt durch gegenseitigen Respekt, das individuelle Eingehen auf Bedürfnisse und Befindlichkeiten des Einzelnen.</a:t>
            </a:r>
          </a:p>
          <a:p>
            <a:pPr lvl="0" algn="just">
              <a:lnSpc>
                <a:spcPts val="1200"/>
              </a:lnSpc>
              <a:spcBef>
                <a:spcPts val="0"/>
              </a:spcBef>
            </a:pPr>
            <a:r>
              <a:rPr lang="de-DE" sz="4000" dirty="0">
                <a:solidFill>
                  <a:schemeClr val="tx1"/>
                </a:solidFill>
              </a:rPr>
              <a:t>Die Natur zu achten und zu bewahren ist ein lebensbejahende und zukunftsweisende Aufgabe für alle Menschen. Deshalb führen wir die Kinder an eine nachhaltige Lebensweise heran, indem wir regelmäßige Waldwochen, Naturtage, bewusste Mülltrennung, den sorgsamen Umgang selbst mit kleinsten Lebewesen, sowie die Zusammenhänge der Natur etc. den Kindern immer wieder bewusst nahe bringen.</a:t>
            </a:r>
          </a:p>
          <a:p>
            <a:pPr lvl="0" algn="just">
              <a:lnSpc>
                <a:spcPts val="1200"/>
              </a:lnSpc>
              <a:spcBef>
                <a:spcPts val="384"/>
              </a:spcBef>
              <a:buFont typeface="Wingdings" panose="05000000000000000000" pitchFamily="2" charset="2"/>
              <a:buChar char="ü"/>
            </a:pPr>
            <a:endParaRPr lang="de-DE" sz="4400" dirty="0">
              <a:solidFill>
                <a:schemeClr val="tx1"/>
              </a:solidFill>
            </a:endParaRPr>
          </a:p>
          <a:p>
            <a:pPr marL="0" indent="0" algn="just">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74873"/>
            <a:ext cx="1380677" cy="62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solidFill>
                  <a:srgbClr val="3E3D2D">
                    <a:lumMod val="60000"/>
                    <a:lumOff val="40000"/>
                  </a:srgbClr>
                </a:solidFill>
              </a:rPr>
              <a:t>15</a:t>
            </a:r>
          </a:p>
        </p:txBody>
      </p:sp>
    </p:spTree>
    <p:extLst>
      <p:ext uri="{BB962C8B-B14F-4D97-AF65-F5344CB8AC3E}">
        <p14:creationId xmlns:p14="http://schemas.microsoft.com/office/powerpoint/2010/main" val="4281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2.3 Unser Bild vom Kind</a:t>
            </a:r>
          </a:p>
          <a:p>
            <a:pPr marL="0" indent="0">
              <a:buNone/>
            </a:pPr>
            <a:endParaRPr lang="de-DE" sz="6400" b="1" dirty="0">
              <a:solidFill>
                <a:schemeClr val="tx1"/>
              </a:solidFill>
            </a:endParaRPr>
          </a:p>
          <a:p>
            <a:pPr marL="0" lvl="0" indent="0" algn="just">
              <a:lnSpc>
                <a:spcPts val="1500"/>
              </a:lnSpc>
              <a:spcBef>
                <a:spcPts val="0"/>
              </a:spcBef>
              <a:buNone/>
            </a:pPr>
            <a:br>
              <a:rPr lang="de-DE" sz="4800" dirty="0">
                <a:solidFill>
                  <a:schemeClr val="tx1"/>
                </a:solidFill>
                <a:ea typeface="Arial Unicode MS"/>
              </a:rPr>
            </a:br>
            <a:endParaRPr lang="de-DE" sz="4800" dirty="0">
              <a:solidFill>
                <a:schemeClr val="tx1"/>
              </a:solidFill>
              <a:ea typeface="Arial Unicode MS"/>
            </a:endParaRPr>
          </a:p>
          <a:p>
            <a:pPr marL="0" lvl="0" indent="0" algn="just">
              <a:lnSpc>
                <a:spcPts val="1500"/>
              </a:lnSpc>
              <a:spcBef>
                <a:spcPts val="0"/>
              </a:spcBef>
              <a:buNone/>
            </a:pPr>
            <a:r>
              <a:rPr lang="de-DE" sz="6400" b="1" dirty="0">
                <a:solidFill>
                  <a:schemeClr val="tx1"/>
                </a:solidFill>
              </a:rPr>
              <a:t>Die KiTa der Gemeinde ist ein Ort, an dem Ihr Kind…</a:t>
            </a:r>
          </a:p>
          <a:p>
            <a:pPr marL="0" lvl="0" indent="0" algn="just">
              <a:lnSpc>
                <a:spcPts val="1500"/>
              </a:lnSpc>
              <a:spcBef>
                <a:spcPts val="0"/>
              </a:spcBef>
              <a:buNone/>
            </a:pPr>
            <a:endParaRPr lang="de-DE" sz="7200" b="1" i="1" dirty="0">
              <a:solidFill>
                <a:schemeClr val="tx1"/>
              </a:solidFill>
            </a:endParaRPr>
          </a:p>
          <a:p>
            <a:pPr marL="0" indent="0" algn="just">
              <a:lnSpc>
                <a:spcPts val="1500"/>
              </a:lnSpc>
              <a:spcBef>
                <a:spcPts val="0"/>
              </a:spcBef>
              <a:buNone/>
            </a:pPr>
            <a:r>
              <a:rPr lang="de-DE" sz="4400" b="1" dirty="0">
                <a:solidFill>
                  <a:schemeClr val="tx1"/>
                </a:solidFill>
              </a:rPr>
              <a:t>Geborgenheit – Zuwendung – Gemeinschaft erfahren darf.</a:t>
            </a:r>
          </a:p>
          <a:p>
            <a:pPr marL="0" lvl="0" indent="0" algn="just">
              <a:lnSpc>
                <a:spcPts val="1500"/>
              </a:lnSpc>
              <a:spcBef>
                <a:spcPts val="0"/>
              </a:spcBef>
              <a:buNone/>
            </a:pPr>
            <a:endParaRPr lang="de-DE" sz="4000" b="1" dirty="0">
              <a:solidFill>
                <a:schemeClr val="tx1"/>
              </a:solidFill>
            </a:endParaRPr>
          </a:p>
          <a:p>
            <a:pPr marL="0" indent="0" algn="just">
              <a:lnSpc>
                <a:spcPts val="1200"/>
              </a:lnSpc>
              <a:spcBef>
                <a:spcPts val="0"/>
              </a:spcBef>
              <a:buNone/>
            </a:pPr>
            <a:r>
              <a:rPr lang="de-DE" sz="4000" dirty="0">
                <a:solidFill>
                  <a:schemeClr val="tx1"/>
                </a:solidFill>
              </a:rPr>
              <a:t>Wir begegnen allen Kindern gleichermaßen wertschätzend, unabhängig von Herkunft, Religion usw. Wir nehmen ihr Kind als eigenständige Persönlichkeit mit all seinen Stärken und Schwächen wahr.</a:t>
            </a:r>
          </a:p>
          <a:p>
            <a:pPr marL="0" lvl="0" indent="0" algn="just">
              <a:lnSpc>
                <a:spcPts val="1200"/>
              </a:lnSpc>
              <a:spcBef>
                <a:spcPts val="0"/>
              </a:spcBef>
              <a:buNone/>
            </a:pPr>
            <a:r>
              <a:rPr lang="de-DE" sz="4000" dirty="0">
                <a:solidFill>
                  <a:schemeClr val="tx1"/>
                </a:solidFill>
              </a:rPr>
              <a:t>Jedes Kind bringt seine eigene Lebensgeschichte, Sichtweise, Gedanken, Gefühle, Erfahrungen und Fragen mit in unseren Kita Alltag.  </a:t>
            </a:r>
          </a:p>
          <a:p>
            <a:pPr marL="0" lvl="0" indent="0" algn="just">
              <a:lnSpc>
                <a:spcPts val="1200"/>
              </a:lnSpc>
              <a:spcBef>
                <a:spcPts val="0"/>
              </a:spcBef>
              <a:buNone/>
            </a:pPr>
            <a:r>
              <a:rPr lang="de-DE" sz="4000" dirty="0">
                <a:solidFill>
                  <a:schemeClr val="tx1"/>
                </a:solidFill>
              </a:rPr>
              <a:t>Somit ist diese reale Lebenswelt  des Kindes und seiner Familie ein wesentlicher Bestandteil unserer pädagogischen Arbeit.</a:t>
            </a:r>
          </a:p>
          <a:p>
            <a:pPr marL="0" lvl="0" indent="0" algn="just">
              <a:lnSpc>
                <a:spcPts val="1500"/>
              </a:lnSpc>
              <a:spcBef>
                <a:spcPts val="0"/>
              </a:spcBef>
              <a:buNone/>
            </a:pPr>
            <a:endParaRPr lang="de-DE" sz="4000" dirty="0">
              <a:solidFill>
                <a:schemeClr val="tx1"/>
              </a:solidFill>
            </a:endParaRPr>
          </a:p>
          <a:p>
            <a:pPr marL="0" indent="0" algn="just">
              <a:lnSpc>
                <a:spcPts val="1500"/>
              </a:lnSpc>
              <a:spcBef>
                <a:spcPts val="0"/>
              </a:spcBef>
              <a:buNone/>
            </a:pPr>
            <a:r>
              <a:rPr lang="de-DE" sz="4000" dirty="0">
                <a:solidFill>
                  <a:schemeClr val="tx1"/>
                </a:solidFill>
              </a:rPr>
              <a:t>Deshalb, gehen wir achtsam und wertschätzend mit jedem Kind um, indem wir sein/e</a:t>
            </a:r>
          </a:p>
          <a:p>
            <a:pPr algn="just">
              <a:lnSpc>
                <a:spcPts val="1500"/>
              </a:lnSpc>
              <a:spcBef>
                <a:spcPts val="0"/>
              </a:spcBef>
            </a:pPr>
            <a:r>
              <a:rPr lang="de-DE" sz="4000" dirty="0">
                <a:solidFill>
                  <a:schemeClr val="tx1"/>
                </a:solidFill>
              </a:rPr>
              <a:t>Grundbedürfnisse, wie Essen – Trinken – Spielen – Bewegen – Schlafen – Schutz - Liebe und Zuwendung </a:t>
            </a:r>
          </a:p>
          <a:p>
            <a:pPr algn="just">
              <a:lnSpc>
                <a:spcPts val="1500"/>
              </a:lnSpc>
              <a:spcBef>
                <a:spcPts val="0"/>
              </a:spcBef>
            </a:pPr>
            <a:r>
              <a:rPr lang="de-DE" sz="4000" dirty="0">
                <a:solidFill>
                  <a:schemeClr val="tx1"/>
                </a:solidFill>
              </a:rPr>
              <a:t>Recht auf Bildung - Beteiligung – Förderung – Autonomie, persönliche Entwicklung und freie Entfaltung</a:t>
            </a:r>
          </a:p>
          <a:p>
            <a:pPr algn="just">
              <a:lnSpc>
                <a:spcPts val="1500"/>
              </a:lnSpc>
              <a:spcBef>
                <a:spcPts val="0"/>
              </a:spcBef>
            </a:pPr>
            <a:r>
              <a:rPr lang="de-DE" sz="4000" dirty="0">
                <a:solidFill>
                  <a:schemeClr val="tx1"/>
                </a:solidFill>
              </a:rPr>
              <a:t>eigenständige Persönlichkeit und Individualität</a:t>
            </a:r>
          </a:p>
          <a:p>
            <a:pPr algn="just">
              <a:lnSpc>
                <a:spcPts val="1500"/>
              </a:lnSpc>
              <a:spcBef>
                <a:spcPts val="0"/>
              </a:spcBef>
            </a:pPr>
            <a:r>
              <a:rPr lang="de-DE" sz="4000" dirty="0">
                <a:solidFill>
                  <a:schemeClr val="tx1"/>
                </a:solidFill>
              </a:rPr>
              <a:t>Interesse, Wissensdurst und Experimentierfreude </a:t>
            </a:r>
          </a:p>
          <a:p>
            <a:pPr algn="just">
              <a:lnSpc>
                <a:spcPts val="1500"/>
              </a:lnSpc>
              <a:spcBef>
                <a:spcPts val="0"/>
              </a:spcBef>
            </a:pPr>
            <a:r>
              <a:rPr lang="de-DE" sz="4000" dirty="0">
                <a:solidFill>
                  <a:schemeClr val="tx1"/>
                </a:solidFill>
              </a:rPr>
              <a:t>Selbstwirksamkeit</a:t>
            </a:r>
          </a:p>
          <a:p>
            <a:pPr algn="just">
              <a:lnSpc>
                <a:spcPts val="1500"/>
              </a:lnSpc>
              <a:spcBef>
                <a:spcPts val="0"/>
              </a:spcBef>
            </a:pPr>
            <a:r>
              <a:rPr lang="de-DE" sz="4000" dirty="0">
                <a:solidFill>
                  <a:schemeClr val="tx1"/>
                </a:solidFill>
              </a:rPr>
              <a:t>Stärken und Schwächen</a:t>
            </a:r>
          </a:p>
          <a:p>
            <a:pPr marL="0" indent="0" algn="just">
              <a:lnSpc>
                <a:spcPts val="1500"/>
              </a:lnSpc>
              <a:spcBef>
                <a:spcPts val="0"/>
              </a:spcBef>
              <a:buNone/>
            </a:pPr>
            <a:r>
              <a:rPr lang="de-DE" sz="4000" dirty="0">
                <a:solidFill>
                  <a:schemeClr val="tx1"/>
                </a:solidFill>
              </a:rPr>
              <a:t>achten.</a:t>
            </a:r>
          </a:p>
          <a:p>
            <a:pPr marL="0" indent="0" algn="just">
              <a:lnSpc>
                <a:spcPts val="1500"/>
              </a:lnSpc>
              <a:spcBef>
                <a:spcPts val="0"/>
              </a:spcBef>
              <a:buNone/>
            </a:pPr>
            <a:endParaRPr lang="de-DE" sz="4000" b="1" dirty="0">
              <a:solidFill>
                <a:schemeClr val="tx1"/>
              </a:solidFill>
            </a:endParaRPr>
          </a:p>
          <a:p>
            <a:pPr marL="0" indent="0" algn="just">
              <a:lnSpc>
                <a:spcPts val="1500"/>
              </a:lnSpc>
              <a:spcBef>
                <a:spcPts val="0"/>
              </a:spcBef>
              <a:buNone/>
            </a:pPr>
            <a:r>
              <a:rPr lang="de-DE" sz="4000" dirty="0">
                <a:solidFill>
                  <a:schemeClr val="tx1"/>
                </a:solidFill>
              </a:rPr>
              <a:t>Wir sehen im Aufbau einer liebevollen, verlässlichen Beziehung zum Kind das Fundament unser pädagogischen Arbeit</a:t>
            </a:r>
          </a:p>
          <a:p>
            <a:pPr marL="0" indent="0" algn="just">
              <a:lnSpc>
                <a:spcPts val="1500"/>
              </a:lnSpc>
              <a:spcBef>
                <a:spcPts val="0"/>
              </a:spcBef>
              <a:buNone/>
            </a:pPr>
            <a:endParaRPr lang="de-DE" sz="4000" b="1" i="1" dirty="0">
              <a:solidFill>
                <a:schemeClr val="tx1"/>
              </a:solidFill>
            </a:endParaRPr>
          </a:p>
          <a:p>
            <a:pPr marL="0" indent="0" algn="just">
              <a:lnSpc>
                <a:spcPts val="1200"/>
              </a:lnSpc>
              <a:spcBef>
                <a:spcPts val="0"/>
              </a:spcBef>
              <a:buNone/>
            </a:pPr>
            <a:r>
              <a:rPr lang="de-DE" sz="4000" b="1" i="1" dirty="0">
                <a:solidFill>
                  <a:schemeClr val="tx1"/>
                </a:solidFill>
              </a:rPr>
              <a:t>                   „</a:t>
            </a:r>
            <a:r>
              <a:rPr lang="de-DE" sz="4000" i="1" dirty="0">
                <a:solidFill>
                  <a:schemeClr val="tx1"/>
                </a:solidFill>
              </a:rPr>
              <a:t>Das Kind hat das Recht, ernst genommen, nach seiner Meinung und seinem Einverständnis gefragt zu werden.“</a:t>
            </a:r>
          </a:p>
          <a:p>
            <a:pPr marL="0" lvl="0" indent="0" algn="just">
              <a:lnSpc>
                <a:spcPts val="1200"/>
              </a:lnSpc>
              <a:spcBef>
                <a:spcPts val="0"/>
              </a:spcBef>
              <a:buNone/>
            </a:pPr>
            <a:r>
              <a:rPr lang="de-DE" sz="4000" dirty="0">
                <a:solidFill>
                  <a:schemeClr val="tx1"/>
                </a:solidFill>
              </a:rPr>
              <a:t>                     						</a:t>
            </a:r>
            <a:r>
              <a:rPr lang="de-DE" sz="3200" dirty="0">
                <a:solidFill>
                  <a:schemeClr val="tx1"/>
                </a:solidFill>
              </a:rPr>
              <a:t>               </a:t>
            </a:r>
            <a:r>
              <a:rPr lang="de-DE" dirty="0">
                <a:solidFill>
                  <a:schemeClr val="tx1"/>
                </a:solidFill>
              </a:rPr>
              <a:t>(Janusz Korczak)</a:t>
            </a:r>
          </a:p>
          <a:p>
            <a:pPr marL="0" indent="0" algn="just">
              <a:buNone/>
            </a:pPr>
            <a:endParaRPr lang="de-DE" sz="36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5628" y="629690"/>
            <a:ext cx="1512168" cy="852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16</a:t>
            </a:r>
          </a:p>
        </p:txBody>
      </p:sp>
    </p:spTree>
    <p:extLst>
      <p:ext uri="{BB962C8B-B14F-4D97-AF65-F5344CB8AC3E}">
        <p14:creationId xmlns:p14="http://schemas.microsoft.com/office/powerpoint/2010/main" val="130672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2.4  Pädagogisches Handlungskonzept – unsere Ziele</a:t>
            </a:r>
          </a:p>
          <a:p>
            <a:pPr marL="0" indent="0">
              <a:buNone/>
            </a:pPr>
            <a:endParaRPr lang="de-DE" sz="5600" b="1" dirty="0"/>
          </a:p>
          <a:p>
            <a:pPr marL="0" lvl="0" indent="0" algn="just">
              <a:lnSpc>
                <a:spcPts val="1200"/>
              </a:lnSpc>
              <a:spcBef>
                <a:spcPts val="0"/>
              </a:spcBef>
              <a:buNone/>
            </a:pPr>
            <a:endParaRPr lang="de-DE" sz="4800" dirty="0">
              <a:ea typeface="Arial Unicode MS"/>
            </a:endParaRPr>
          </a:p>
          <a:p>
            <a:pPr marL="0" indent="0" algn="just">
              <a:lnSpc>
                <a:spcPts val="1200"/>
              </a:lnSpc>
              <a:spcBef>
                <a:spcPts val="0"/>
              </a:spcBef>
              <a:buNone/>
            </a:pPr>
            <a:r>
              <a:rPr lang="de-DE" sz="4000" dirty="0">
                <a:solidFill>
                  <a:schemeClr val="tx1"/>
                </a:solidFill>
              </a:rPr>
              <a:t>Wir arbeiten nach einem gruppenbezogenen Konzept, bei dem jedes Kind seine Stammgruppe und kontinuierliche Bezugspersonen hat. So legen wir schon in der Eingewöhnungsphase den Schwerpunkt darauf, eine sichere Bindung zu jedem Kind aufzubauen. In diesem vertrauten und persönlichen Umfeld unterstützen wir jedes einzelne Kind, sich in der neuen Umgebung zurecht zu finden und Kontakte zu anderen Kindern zu knüpfen. Zudem bieten der strukturierte Tagesablauf sowie die individuellen Rituale und Rahmenbedingungen innerhalb der Gruppen den Kindern Halt und Orientierung und fördert ihre Selbstständigkeit. Gestärkt durch die positiven Erfahrungen in der Gruppe, haben die Kinder die Möglichkeit, weitere Spielbereiche außerhalb des Gruppenraums (z.B. Halle, Bewegungsraum, Garten, Werkbank etc.) zu erkunden, neue Bindungen außerhalb der Gruppe aufzubauen und so ihre Persönlichkeit zu stärken und weiterzuentwickeln.</a:t>
            </a:r>
          </a:p>
          <a:p>
            <a:pPr marL="0" indent="0" algn="just">
              <a:lnSpc>
                <a:spcPts val="1200"/>
              </a:lnSpc>
              <a:spcBef>
                <a:spcPts val="0"/>
              </a:spcBef>
              <a:buNone/>
            </a:pPr>
            <a:r>
              <a:rPr lang="de-DE" sz="4000" dirty="0">
                <a:solidFill>
                  <a:schemeClr val="tx1"/>
                </a:solidFill>
              </a:rPr>
              <a:t>Ein weiterer fester Bestandteil unserer pädagogischen Arbeit sind gruppenübergreifende Angebote (Kletterhalle, Übernachtungsfest…) sowie gemeinsame Feste (Erntedank, Sommerfest, St. Martin etc.).</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Wichtig ist uns …</a:t>
            </a:r>
          </a:p>
          <a:p>
            <a:pPr marL="0" indent="0" algn="just">
              <a:lnSpc>
                <a:spcPts val="1200"/>
              </a:lnSpc>
              <a:spcBef>
                <a:spcPts val="0"/>
              </a:spcBef>
              <a:buNone/>
            </a:pPr>
            <a:r>
              <a:rPr lang="de-DE" sz="4000" dirty="0">
                <a:solidFill>
                  <a:schemeClr val="tx1"/>
                </a:solidFill>
              </a:rPr>
              <a:t>… jedes Kind als eigenständige, autonom handelnde Persönlichkeit anzunehmen.</a:t>
            </a:r>
          </a:p>
          <a:p>
            <a:pPr marL="0" indent="0" algn="just">
              <a:lnSpc>
                <a:spcPts val="1200"/>
              </a:lnSpc>
              <a:spcBef>
                <a:spcPts val="0"/>
              </a:spcBef>
              <a:buNone/>
            </a:pPr>
            <a:r>
              <a:rPr lang="de-DE" sz="4000" dirty="0">
                <a:solidFill>
                  <a:schemeClr val="tx1"/>
                </a:solidFill>
              </a:rPr>
              <a:t>… jedes Kind durch Förderung, Begleitung und Erziehung zu befähigen, eigenständige Entscheidungen zu treffen.</a:t>
            </a:r>
          </a:p>
          <a:p>
            <a:pPr marL="0" indent="0" algn="just">
              <a:lnSpc>
                <a:spcPts val="1200"/>
              </a:lnSpc>
              <a:spcBef>
                <a:spcPts val="0"/>
              </a:spcBef>
              <a:buNone/>
            </a:pPr>
            <a:r>
              <a:rPr lang="de-DE" sz="4000" dirty="0">
                <a:solidFill>
                  <a:schemeClr val="tx1"/>
                </a:solidFill>
              </a:rPr>
              <a:t>… dass jedes Kind seine Bedürfnisse, Interessen, Wünsche und Rechte ausdrücken und vertreten kann.</a:t>
            </a:r>
          </a:p>
          <a:p>
            <a:pPr marL="0" indent="0" algn="just">
              <a:lnSpc>
                <a:spcPts val="1200"/>
              </a:lnSpc>
              <a:spcBef>
                <a:spcPts val="0"/>
              </a:spcBef>
              <a:buNone/>
            </a:pPr>
            <a:r>
              <a:rPr lang="de-DE" sz="4000" dirty="0">
                <a:solidFill>
                  <a:schemeClr val="tx1"/>
                </a:solidFill>
              </a:rPr>
              <a:t>… dass jedes Kind die Fähigkeit entwickelt, sich im sozialen Miteinander zurechtzufinden und lernt, Regeln des Zusammenlebens zu akzeptieren.</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endParaRPr lang="de-DE" sz="4000" dirty="0">
              <a:solidFill>
                <a:schemeClr val="tx1"/>
              </a:solidFill>
            </a:endParaRPr>
          </a:p>
          <a:p>
            <a:pPr marL="0" lvl="0" indent="0">
              <a:lnSpc>
                <a:spcPts val="1200"/>
              </a:lnSpc>
              <a:spcBef>
                <a:spcPts val="0"/>
              </a:spcBef>
              <a:buNone/>
            </a:pPr>
            <a:r>
              <a:rPr lang="de-DE" sz="4400" b="1" dirty="0">
                <a:solidFill>
                  <a:schemeClr val="tx1"/>
                </a:solidFill>
              </a:rPr>
              <a:t>Daraus ergeben sich für uns folgende wesentliche Ziele </a:t>
            </a:r>
          </a:p>
          <a:p>
            <a:pPr marL="0" lvl="0" indent="0">
              <a:lnSpc>
                <a:spcPts val="1200"/>
              </a:lnSpc>
              <a:spcBef>
                <a:spcPts val="0"/>
              </a:spcBef>
              <a:buNone/>
            </a:pPr>
            <a:endParaRPr lang="de-DE" sz="4400" b="1" dirty="0">
              <a:solidFill>
                <a:schemeClr val="tx1"/>
              </a:solidFill>
            </a:endParaRPr>
          </a:p>
          <a:p>
            <a:pPr marL="0" lvl="0" indent="0">
              <a:lnSpc>
                <a:spcPts val="1200"/>
              </a:lnSpc>
              <a:spcBef>
                <a:spcPts val="0"/>
              </a:spcBef>
              <a:buNone/>
            </a:pPr>
            <a:r>
              <a:rPr lang="de-DE" sz="5600" dirty="0">
                <a:solidFill>
                  <a:schemeClr val="tx1"/>
                </a:solidFill>
              </a:rPr>
              <a:t>W</a:t>
            </a:r>
            <a:r>
              <a:rPr lang="de-DE" sz="4000" dirty="0">
                <a:solidFill>
                  <a:schemeClr val="tx1"/>
                </a:solidFill>
              </a:rPr>
              <a:t>ir …</a:t>
            </a:r>
          </a:p>
          <a:p>
            <a:pPr algn="just">
              <a:lnSpc>
                <a:spcPts val="1200"/>
              </a:lnSpc>
              <a:spcBef>
                <a:spcPts val="0"/>
              </a:spcBef>
            </a:pPr>
            <a:r>
              <a:rPr lang="de-DE" sz="4000" dirty="0">
                <a:solidFill>
                  <a:schemeClr val="tx1"/>
                </a:solidFill>
              </a:rPr>
              <a:t>nehmen jedes Kind als eigenständig, sozial und aktiv handelndes Wesen wahr, indem wir seine Bedürfnisse, Interessen, Fähig- und Fertigkeiten, Stärken und Schwächen achten.</a:t>
            </a:r>
          </a:p>
          <a:p>
            <a:pPr algn="just">
              <a:lnSpc>
                <a:spcPts val="1200"/>
              </a:lnSpc>
              <a:spcBef>
                <a:spcPts val="0"/>
              </a:spcBef>
            </a:pPr>
            <a:r>
              <a:rPr lang="de-DE" sz="4000" dirty="0">
                <a:solidFill>
                  <a:schemeClr val="tx1"/>
                </a:solidFill>
              </a:rPr>
              <a:t>bieten jedem Kind Geborgenheit, Sicherheit und Schutz, damit es sich in einer ihm vertrauten Umgebung autonom weiterentwickeln kann.</a:t>
            </a:r>
          </a:p>
          <a:p>
            <a:pPr algn="just">
              <a:lnSpc>
                <a:spcPts val="1200"/>
              </a:lnSpc>
              <a:spcBef>
                <a:spcPts val="0"/>
              </a:spcBef>
            </a:pPr>
            <a:r>
              <a:rPr lang="de-DE" sz="4000" dirty="0">
                <a:solidFill>
                  <a:schemeClr val="tx1"/>
                </a:solidFill>
              </a:rPr>
              <a:t>legen großen Wert auf eine ganzheitliche Begleitung, Förderung und Erziehung, indem wir jedes Kind unterstützen, seine kleinen und großen Entwicklungsschritte achtsam begleiten und ihm dabei helfen in seinem sozialen Lebensumfeld zurechtzukommen. </a:t>
            </a:r>
          </a:p>
          <a:p>
            <a:pPr algn="just">
              <a:lnSpc>
                <a:spcPts val="1200"/>
              </a:lnSpc>
              <a:spcBef>
                <a:spcPts val="0"/>
              </a:spcBef>
            </a:pPr>
            <a:r>
              <a:rPr lang="de-DE" sz="4000" dirty="0">
                <a:solidFill>
                  <a:schemeClr val="tx1"/>
                </a:solidFill>
              </a:rPr>
              <a:t>geben dem Forscherdrang des Kindes soweit als möglich Zeit und Raum, indem wir eine fragende-neugierige Haltung fördern und sie an der Planung und Gestaltung des „Kindergartenalltages“ beteiligen.</a:t>
            </a:r>
          </a:p>
          <a:p>
            <a:pPr algn="just">
              <a:lnSpc>
                <a:spcPts val="1200"/>
              </a:lnSpc>
              <a:spcBef>
                <a:spcPts val="0"/>
              </a:spcBef>
            </a:pPr>
            <a:r>
              <a:rPr lang="de-DE" sz="4000" dirty="0">
                <a:solidFill>
                  <a:schemeClr val="tx1"/>
                </a:solidFill>
              </a:rPr>
              <a:t>unterstützen das Kind in demokratischen Prozessen, indem wir es ermutigen seiner Meinung, sowie seinen Gefühlen Ausdruck zu verleihen, seine Bedürfnisse, Probleme  und Konflikte klar zu benennen und mit uns Regeln und Grenzen auszuhandeln.</a:t>
            </a:r>
          </a:p>
          <a:p>
            <a:pPr algn="just">
              <a:lnSpc>
                <a:spcPts val="1200"/>
              </a:lnSpc>
              <a:spcBef>
                <a:spcPts val="0"/>
              </a:spcBef>
            </a:pPr>
            <a:r>
              <a:rPr lang="de-DE" sz="4000" dirty="0">
                <a:solidFill>
                  <a:schemeClr val="tx1"/>
                </a:solidFill>
              </a:rPr>
              <a:t>unterstützen den natürlichen Bewegungsdrang des Kindes, indem wir vielfältige Bewegungsmöglichkeiten und Angebote im Haus und der freien Natur schaffen. </a:t>
            </a:r>
          </a:p>
          <a:p>
            <a:pPr algn="just">
              <a:lnSpc>
                <a:spcPts val="1200"/>
              </a:lnSpc>
              <a:spcBef>
                <a:spcPts val="0"/>
              </a:spcBef>
            </a:pPr>
            <a:r>
              <a:rPr lang="de-DE" sz="4000" dirty="0">
                <a:solidFill>
                  <a:schemeClr val="tx1"/>
                </a:solidFill>
              </a:rPr>
              <a:t>pflegen Rituale und Traditionen und integrieren diese sinnvoll, sorgsam und nachhaltig in unseren Alltag.</a:t>
            </a:r>
          </a:p>
          <a:p>
            <a:pPr algn="just">
              <a:lnSpc>
                <a:spcPts val="1200"/>
              </a:lnSpc>
              <a:spcBef>
                <a:spcPts val="0"/>
              </a:spcBef>
            </a:pPr>
            <a:r>
              <a:rPr lang="de-DE" sz="4000" dirty="0">
                <a:solidFill>
                  <a:schemeClr val="tx1"/>
                </a:solidFill>
              </a:rPr>
              <a:t>integrieren auch Kinder mit erhöhtem Förderbedarf, indem wir sie soweit als möglich selbsttätig werden lassen, ihre Individualität achten, damit sie trotz ihres Handicaps eigene Strategien entwickeln und möglichst selbstbestimmt leben können. </a:t>
            </a:r>
            <a:endParaRPr lang="de-DE" sz="4800" u="sng" dirty="0">
              <a:solidFill>
                <a:schemeClr val="tx1"/>
              </a:solidFill>
            </a:endParaRPr>
          </a:p>
          <a:p>
            <a:pPr marL="0" indent="0">
              <a:buNone/>
            </a:pPr>
            <a:endParaRPr lang="de-DE" sz="4400" dirty="0">
              <a:solidFill>
                <a:schemeClr val="tx1"/>
              </a:solidFill>
            </a:endParaRPr>
          </a:p>
          <a:p>
            <a:pPr marL="0" indent="0">
              <a:buNone/>
            </a:pPr>
            <a:endParaRPr lang="de-DE" sz="4800" dirty="0"/>
          </a:p>
          <a:p>
            <a:pPr marL="0" indent="0">
              <a:buNone/>
            </a:pPr>
            <a:endParaRPr lang="de-DE" sz="2000" dirty="0"/>
          </a:p>
        </p:txBody>
      </p:sp>
      <p:sp>
        <p:nvSpPr>
          <p:cNvPr id="7"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98" y="476672"/>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02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2.5  Planung und Reflexion</a:t>
            </a:r>
          </a:p>
          <a:p>
            <a:pPr marL="0" indent="0">
              <a:buNone/>
            </a:pPr>
            <a:endParaRPr lang="de-DE" sz="5600" b="1" dirty="0">
              <a:solidFill>
                <a:schemeClr val="tx1"/>
              </a:solidFill>
            </a:endParaRPr>
          </a:p>
          <a:p>
            <a:pPr marL="0" indent="0">
              <a:lnSpc>
                <a:spcPts val="1200"/>
              </a:lnSpc>
              <a:spcBef>
                <a:spcPts val="0"/>
              </a:spcBef>
              <a:buNone/>
            </a:pPr>
            <a:endParaRPr lang="de-DE" sz="4000" b="1" dirty="0">
              <a:solidFill>
                <a:schemeClr val="tx1"/>
              </a:solidFill>
            </a:endParaRPr>
          </a:p>
          <a:p>
            <a:pPr marL="0" indent="0" algn="just">
              <a:lnSpc>
                <a:spcPts val="1200"/>
              </a:lnSpc>
              <a:spcBef>
                <a:spcPts val="0"/>
              </a:spcBef>
              <a:buNone/>
            </a:pPr>
            <a:r>
              <a:rPr lang="de-DE" sz="4000" dirty="0">
                <a:solidFill>
                  <a:schemeClr val="tx1"/>
                </a:solidFill>
              </a:rPr>
              <a:t>Um in unsere pädagogische Planung die Bedürfnisse, Ideen und Themen der Kinder einfließen zu lassen, beschäftigen wir uns immer wieder aufs Neue mit der Frage „Wie lernen Kinder und was benötigen sie dafür?“ Kinder sind aktive Gestalter der mittelbaren und unmittelbaren Umgebung, bringen sich selbsttätig ein, bilden sich selbst und lernen dabei, sich an demokratischen Prozessen zu beteiligen. Das bedeutet im täglichen Kita-Alltag konkret:</a:t>
            </a:r>
          </a:p>
          <a:p>
            <a:pPr algn="just">
              <a:lnSpc>
                <a:spcPts val="1200"/>
              </a:lnSpc>
              <a:spcBef>
                <a:spcPts val="0"/>
              </a:spcBef>
            </a:pPr>
            <a:r>
              <a:rPr lang="de-DE" sz="4000" dirty="0">
                <a:solidFill>
                  <a:schemeClr val="tx1"/>
                </a:solidFill>
              </a:rPr>
              <a:t>Kinder lernen durch Erfahrung und Neugierde</a:t>
            </a:r>
          </a:p>
          <a:p>
            <a:pPr algn="just">
              <a:lnSpc>
                <a:spcPts val="1200"/>
              </a:lnSpc>
              <a:spcBef>
                <a:spcPts val="0"/>
              </a:spcBef>
            </a:pPr>
            <a:r>
              <a:rPr lang="de-DE" sz="4000" dirty="0">
                <a:solidFill>
                  <a:schemeClr val="tx1"/>
                </a:solidFill>
              </a:rPr>
              <a:t>Kinder begreifen ihre Umwelt mit allen Sinnen</a:t>
            </a:r>
          </a:p>
          <a:p>
            <a:pPr algn="just">
              <a:lnSpc>
                <a:spcPts val="1200"/>
              </a:lnSpc>
              <a:spcBef>
                <a:spcPts val="0"/>
              </a:spcBef>
            </a:pPr>
            <a:r>
              <a:rPr lang="de-DE" sz="4000" dirty="0">
                <a:solidFill>
                  <a:schemeClr val="tx1"/>
                </a:solidFill>
              </a:rPr>
              <a:t>Kinder lernen voneinander und miteinander</a:t>
            </a:r>
          </a:p>
          <a:p>
            <a:pPr algn="just">
              <a:lnSpc>
                <a:spcPts val="1200"/>
              </a:lnSpc>
              <a:spcBef>
                <a:spcPts val="0"/>
              </a:spcBef>
            </a:pPr>
            <a:r>
              <a:rPr lang="de-DE" sz="4000" dirty="0">
                <a:solidFill>
                  <a:schemeClr val="tx1"/>
                </a:solidFill>
              </a:rPr>
              <a:t>Kinder lernen im gemeinsamen Spiel und Tun</a:t>
            </a:r>
          </a:p>
          <a:p>
            <a:pPr algn="just">
              <a:lnSpc>
                <a:spcPts val="1200"/>
              </a:lnSpc>
              <a:spcBef>
                <a:spcPts val="0"/>
              </a:spcBef>
            </a:pPr>
            <a:r>
              <a:rPr lang="de-DE" sz="4000" dirty="0">
                <a:solidFill>
                  <a:schemeClr val="tx1"/>
                </a:solidFill>
              </a:rPr>
              <a:t>Kinder lernen durch experimentieren und ausprobieren</a:t>
            </a:r>
          </a:p>
          <a:p>
            <a:pPr algn="just">
              <a:lnSpc>
                <a:spcPts val="1200"/>
              </a:lnSpc>
              <a:spcBef>
                <a:spcPts val="0"/>
              </a:spcBef>
            </a:pPr>
            <a:r>
              <a:rPr lang="de-DE" sz="4000" dirty="0">
                <a:solidFill>
                  <a:schemeClr val="tx1"/>
                </a:solidFill>
              </a:rPr>
              <a:t>Kinder lernen durch das Umfeld, Reize</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Wesentlich ist in unserem Haus, dass wir uns im Alltag an den Bedürfnissen, Interessen und Erwartungen der Kinder orientieren, an ihre Erlebnisse, Erfahrungen und Fragen anknüpfen und die Rechte der Kinder anerkennen. Deshalb beobachten wir sie aufmerksam, achtsam, zeigen Interesse – wollen wissen, was sie beschäftigt, sehen und hören genau hin, nehmen wahr, was sie gerade tun und was sie mitteilen möchten. In unserer Kita sollen die Kinder Demokratie (er)leben und diesen als Ort erfahren, an dem sie dazugehören, mitbestimmen können, ihre Gefühle und Meinung wichtig ist, sie beachtet und geachtet werden. Wir beziehen die Kinder bei der Planung des pädagogischen Alltages, der unterschiedlichen Themenfelder, Bereitstellung adäquater Räume und Materialien altersentsprechend mit ein. Hier spielt für uns die Haltung jeder Fachkraft* eine wesentliche und entscheidende Rolle, denn wir begleiten und unterstützen die Kinder bei solchen und weiteren demokratischen Prozessen.</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Die pädagogische Planung beinhaltet folgende Formen:</a:t>
            </a:r>
          </a:p>
          <a:p>
            <a:pPr algn="just">
              <a:lnSpc>
                <a:spcPts val="1200"/>
              </a:lnSpc>
              <a:spcBef>
                <a:spcPts val="0"/>
              </a:spcBef>
            </a:pPr>
            <a:r>
              <a:rPr lang="de-DE" sz="4000" dirty="0">
                <a:solidFill>
                  <a:schemeClr val="tx1"/>
                </a:solidFill>
              </a:rPr>
              <a:t>Jahresplanung (z.B. Planung des Jahresthemas, der jahreszeitlichen Angebote, Feste im Kalenderjahr…)</a:t>
            </a:r>
          </a:p>
          <a:p>
            <a:pPr algn="just">
              <a:lnSpc>
                <a:spcPts val="1200"/>
              </a:lnSpc>
              <a:spcBef>
                <a:spcPts val="0"/>
              </a:spcBef>
            </a:pPr>
            <a:r>
              <a:rPr lang="de-DE" sz="4000" dirty="0">
                <a:solidFill>
                  <a:schemeClr val="tx1"/>
                </a:solidFill>
              </a:rPr>
              <a:t>Planung besonderer Projekte</a:t>
            </a:r>
          </a:p>
          <a:p>
            <a:pPr algn="just">
              <a:lnSpc>
                <a:spcPts val="1200"/>
              </a:lnSpc>
              <a:spcBef>
                <a:spcPts val="0"/>
              </a:spcBef>
            </a:pPr>
            <a:r>
              <a:rPr lang="de-DE" sz="4000" dirty="0">
                <a:solidFill>
                  <a:schemeClr val="tx1"/>
                </a:solidFill>
              </a:rPr>
              <a:t>Planung einzelner Themenbereiche und Inhalte (z.B. alles rund um den </a:t>
            </a:r>
            <a:r>
              <a:rPr lang="de-DE" sz="4000" dirty="0" err="1">
                <a:solidFill>
                  <a:schemeClr val="tx1"/>
                </a:solidFill>
              </a:rPr>
              <a:t>Apfel,Frosch</a:t>
            </a:r>
            <a:r>
              <a:rPr lang="de-DE" sz="4000" dirty="0">
                <a:solidFill>
                  <a:schemeClr val="tx1"/>
                </a:solidFill>
              </a:rPr>
              <a:t>…)</a:t>
            </a:r>
          </a:p>
          <a:p>
            <a:pPr algn="just">
              <a:lnSpc>
                <a:spcPts val="1200"/>
              </a:lnSpc>
              <a:spcBef>
                <a:spcPts val="0"/>
              </a:spcBef>
            </a:pPr>
            <a:r>
              <a:rPr lang="de-DE" sz="4000" dirty="0">
                <a:solidFill>
                  <a:schemeClr val="tx1"/>
                </a:solidFill>
              </a:rPr>
              <a:t>Planung des Wochenablaufes</a:t>
            </a:r>
          </a:p>
          <a:p>
            <a:pPr algn="just">
              <a:lnSpc>
                <a:spcPts val="1200"/>
              </a:lnSpc>
              <a:spcBef>
                <a:spcPts val="0"/>
              </a:spcBef>
            </a:pPr>
            <a:r>
              <a:rPr lang="de-DE" sz="4000" dirty="0">
                <a:solidFill>
                  <a:schemeClr val="tx1"/>
                </a:solidFill>
              </a:rPr>
              <a:t>Planung von Förderangeboten und speziellen Fördermaßnahmen</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Kontinuierliche Reflexionsgespräche mit den Kindern (z.B. im Stuhlkreis), mit KollegInnen (über unterschiedliche Planungseinheiten, Inhalte, Durchführung einzelner Angebote usw.) und die daraus hervorgehenden Ergebnisse und Ziele, sowie deren strukturierte Dokumentation sind ein wesentlicher Bestandteil unserer pädagogischen Arbeit. Diese schreiben damit nicht nur unsere konzeptionelle Arbeit fort, sondern tragen auch dazu bei, dass wir aktuelle und zukünftige Veränderungen im Blick haben. Dabei beziehen wir auch Rückmeldungen, Anliegen oder Ideen unserer Eltern, unseres Elternbeirats, unseres Trägers, von Institutionen und weiteren Partnern mit ein.</a:t>
            </a:r>
          </a:p>
          <a:p>
            <a:pPr marL="0" lvl="0" indent="0">
              <a:lnSpc>
                <a:spcPct val="120000"/>
              </a:lnSpc>
              <a:spcBef>
                <a:spcPts val="0"/>
              </a:spcBef>
              <a:buNone/>
            </a:pPr>
            <a:br>
              <a:rPr lang="de-DE" sz="4800" dirty="0">
                <a:solidFill>
                  <a:schemeClr val="tx1"/>
                </a:solidFill>
              </a:rPr>
            </a:br>
            <a:r>
              <a:rPr lang="de-DE" sz="3200" dirty="0">
                <a:solidFill>
                  <a:schemeClr val="tx1"/>
                </a:solidFill>
              </a:rPr>
              <a:t>* pädagogische Fachkraft oder Fachkraft steht synonym für alle weiblichen und männlichen Fachkräfte</a:t>
            </a:r>
          </a:p>
          <a:p>
            <a:pPr marL="0" lvl="0" indent="0" algn="just">
              <a:lnSpc>
                <a:spcPct val="120000"/>
              </a:lnSpc>
              <a:spcBef>
                <a:spcPts val="0"/>
              </a:spcBef>
              <a:buNone/>
            </a:pPr>
            <a:r>
              <a:rPr lang="de-DE" sz="3200" dirty="0">
                <a:solidFill>
                  <a:schemeClr val="tx1"/>
                </a:solidFill>
              </a:rPr>
              <a:t>* Fachkräften (Kindheitspädagogin, Erzieherin, Kinder- und Heilerziehungspflegerin)</a:t>
            </a:r>
          </a:p>
          <a:p>
            <a:pPr marL="0" indent="0">
              <a:lnSpc>
                <a:spcPts val="1200"/>
              </a:lnSpc>
              <a:buNone/>
            </a:pPr>
            <a:endParaRPr lang="de-DE" sz="8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7"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97" y="476672"/>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39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half" idx="2"/>
          </p:nvPr>
        </p:nvSpPr>
        <p:spPr>
          <a:xfrm>
            <a:off x="899592" y="620688"/>
            <a:ext cx="7488832" cy="5832648"/>
          </a:xfrm>
          <a:ln>
            <a:solidFill>
              <a:schemeClr val="bg1">
                <a:lumMod val="65000"/>
              </a:schemeClr>
            </a:solidFill>
          </a:ln>
        </p:spPr>
        <p:txBody>
          <a:bodyPr>
            <a:normAutofit/>
          </a:bodyPr>
          <a:lstStyle/>
          <a:p>
            <a:r>
              <a:rPr lang="de-DE" sz="1600" b="1" dirty="0">
                <a:solidFill>
                  <a:schemeClr val="accent3">
                    <a:lumMod val="60000"/>
                    <a:lumOff val="40000"/>
                  </a:schemeClr>
                </a:solidFill>
              </a:rPr>
              <a:t>Inhaltsverzeichnis</a:t>
            </a:r>
          </a:p>
          <a:p>
            <a:r>
              <a:rPr lang="de-DE" b="1" dirty="0">
                <a:solidFill>
                  <a:schemeClr val="bg2">
                    <a:lumMod val="75000"/>
                  </a:schemeClr>
                </a:solidFill>
              </a:rPr>
              <a:t>&gt;&gt;&gt;&gt;&gt;&gt;&gt;&gt;&gt;&gt;&gt;&gt;&gt;&gt;&gt;&gt;&gt;&gt;				Seite</a:t>
            </a:r>
            <a:endParaRPr lang="de-DE" sz="1200" b="1" dirty="0">
              <a:solidFill>
                <a:prstClr val="black"/>
              </a:solidFill>
            </a:endParaRPr>
          </a:p>
          <a:p>
            <a:r>
              <a:rPr lang="de-DE" b="1" dirty="0"/>
              <a:t>						</a:t>
            </a:r>
          </a:p>
          <a:p>
            <a:r>
              <a:rPr lang="de-DE" b="1" dirty="0"/>
              <a:t>Vorwort </a:t>
            </a:r>
            <a:r>
              <a:rPr lang="de-DE" sz="1200" b="1" dirty="0"/>
              <a:t>					</a:t>
            </a:r>
            <a:r>
              <a:rPr lang="de-DE" sz="1100" dirty="0"/>
              <a:t>4</a:t>
            </a:r>
            <a:r>
              <a:rPr lang="de-DE" sz="1200" b="1" dirty="0"/>
              <a:t>		</a:t>
            </a:r>
          </a:p>
          <a:p>
            <a:r>
              <a:rPr lang="de-DE" sz="1100" dirty="0">
                <a:solidFill>
                  <a:prstClr val="black"/>
                </a:solidFill>
              </a:rPr>
              <a:t>Kontaktdaten					5 </a:t>
            </a:r>
            <a:r>
              <a:rPr lang="de-DE" sz="1200" b="1" dirty="0"/>
              <a:t>				 	</a:t>
            </a:r>
          </a:p>
          <a:p>
            <a:pPr marL="228600" indent="-228600">
              <a:lnSpc>
                <a:spcPts val="1440"/>
              </a:lnSpc>
              <a:spcBef>
                <a:spcPts val="0"/>
              </a:spcBef>
              <a:buAutoNum type="arabicPlain"/>
            </a:pPr>
            <a:r>
              <a:rPr lang="de-DE" sz="1200" b="1" dirty="0"/>
              <a:t>Wir sind immer am Puls der Zeit 			</a:t>
            </a:r>
            <a:r>
              <a:rPr lang="de-DE" sz="1100" dirty="0"/>
              <a:t>6 - 9	</a:t>
            </a:r>
          </a:p>
          <a:p>
            <a:pPr>
              <a:lnSpc>
                <a:spcPts val="1440"/>
              </a:lnSpc>
              <a:spcBef>
                <a:spcPts val="0"/>
              </a:spcBef>
            </a:pPr>
            <a:r>
              <a:rPr lang="de-DE" sz="1100" dirty="0"/>
              <a:t>1.1  Betreuungsangebote, Öffnungszeiten, Ferien- und Schließtage	6 - 7		</a:t>
            </a:r>
          </a:p>
          <a:p>
            <a:pPr>
              <a:lnSpc>
                <a:spcPts val="1440"/>
              </a:lnSpc>
              <a:spcBef>
                <a:spcPts val="0"/>
              </a:spcBef>
            </a:pPr>
            <a:r>
              <a:rPr lang="de-DE" sz="1100" dirty="0"/>
              <a:t>1.2  Unsere Räumlichkeiten				8 - 9		</a:t>
            </a:r>
          </a:p>
          <a:p>
            <a:pPr>
              <a:lnSpc>
                <a:spcPts val="1440"/>
              </a:lnSpc>
              <a:spcBef>
                <a:spcPts val="0"/>
              </a:spcBef>
            </a:pPr>
            <a:r>
              <a:rPr lang="de-DE" sz="1100" dirty="0"/>
              <a:t>1.3  Personelle Besetzung				10		</a:t>
            </a:r>
            <a:endParaRPr lang="de-DE" sz="1100" dirty="0">
              <a:solidFill>
                <a:prstClr val="black"/>
              </a:solidFill>
            </a:endParaRPr>
          </a:p>
          <a:p>
            <a:pPr>
              <a:lnSpc>
                <a:spcPts val="1440"/>
              </a:lnSpc>
              <a:spcBef>
                <a:spcPts val="0"/>
              </a:spcBef>
            </a:pPr>
            <a:r>
              <a:rPr lang="de-DE" sz="1000" b="1" dirty="0"/>
              <a:t>	</a:t>
            </a:r>
            <a:r>
              <a:rPr lang="de-DE" sz="1200" b="1" dirty="0"/>
              <a:t>	</a:t>
            </a:r>
            <a:r>
              <a:rPr lang="de-DE" sz="1200" b="1" dirty="0">
                <a:solidFill>
                  <a:prstClr val="black"/>
                </a:solidFill>
              </a:rPr>
              <a:t>	</a:t>
            </a:r>
          </a:p>
          <a:p>
            <a:pPr marL="228600" lvl="0" indent="-228600">
              <a:lnSpc>
                <a:spcPts val="1440"/>
              </a:lnSpc>
              <a:spcBef>
                <a:spcPts val="0"/>
              </a:spcBef>
              <a:buAutoNum type="arabicPeriod" startAt="2"/>
            </a:pPr>
            <a:r>
              <a:rPr lang="de-DE" sz="1200" b="1" dirty="0">
                <a:solidFill>
                  <a:prstClr val="black"/>
                </a:solidFill>
              </a:rPr>
              <a:t>Pädagogisches Selbstverständnis 			</a:t>
            </a:r>
            <a:r>
              <a:rPr lang="de-DE" sz="1100" dirty="0">
                <a:solidFill>
                  <a:prstClr val="black"/>
                </a:solidFill>
              </a:rPr>
              <a:t>11 - 23 </a:t>
            </a:r>
            <a:r>
              <a:rPr lang="de-DE" sz="1200" b="1" dirty="0">
                <a:solidFill>
                  <a:prstClr val="black"/>
                </a:solidFill>
              </a:rPr>
              <a:t>		</a:t>
            </a:r>
            <a:endParaRPr lang="de-DE" sz="1100" dirty="0">
              <a:solidFill>
                <a:prstClr val="black"/>
              </a:solidFill>
            </a:endParaRPr>
          </a:p>
          <a:p>
            <a:pPr lvl="0">
              <a:lnSpc>
                <a:spcPts val="1440"/>
              </a:lnSpc>
              <a:spcBef>
                <a:spcPts val="0"/>
              </a:spcBef>
            </a:pPr>
            <a:r>
              <a:rPr lang="de-DE" sz="1100" dirty="0"/>
              <a:t>2.1  Unser gesetzlicher Bildungsauftrag			</a:t>
            </a:r>
            <a:r>
              <a:rPr lang="de-DE" sz="1100" dirty="0">
                <a:solidFill>
                  <a:prstClr val="black"/>
                </a:solidFill>
              </a:rPr>
              <a:t>11</a:t>
            </a:r>
            <a:endParaRPr lang="de-DE" sz="1100" dirty="0"/>
          </a:p>
          <a:p>
            <a:pPr lvl="0">
              <a:lnSpc>
                <a:spcPts val="1440"/>
              </a:lnSpc>
              <a:spcBef>
                <a:spcPts val="0"/>
              </a:spcBef>
            </a:pPr>
            <a:r>
              <a:rPr lang="de-DE" sz="1100" dirty="0">
                <a:solidFill>
                  <a:prstClr val="black"/>
                </a:solidFill>
              </a:rPr>
              <a:t>2.2  Der Orientierungsplan als „Bildungskompass“		12  - 15 		</a:t>
            </a:r>
          </a:p>
          <a:p>
            <a:pPr lvl="0">
              <a:lnSpc>
                <a:spcPts val="1440"/>
              </a:lnSpc>
              <a:spcBef>
                <a:spcPts val="0"/>
              </a:spcBef>
            </a:pPr>
            <a:r>
              <a:rPr lang="de-DE" sz="1100" dirty="0">
                <a:solidFill>
                  <a:prstClr val="black"/>
                </a:solidFill>
              </a:rPr>
              <a:t>2.3  Unser Bild vom Kind				16 		</a:t>
            </a:r>
          </a:p>
          <a:p>
            <a:pPr lvl="0">
              <a:lnSpc>
                <a:spcPts val="1440"/>
              </a:lnSpc>
              <a:spcBef>
                <a:spcPts val="0"/>
              </a:spcBef>
            </a:pPr>
            <a:r>
              <a:rPr lang="de-DE" sz="1100" dirty="0">
                <a:solidFill>
                  <a:prstClr val="black"/>
                </a:solidFill>
              </a:rPr>
              <a:t>2.4  Pädagogisches Handlungskonzept – unsere Ziele		17 		</a:t>
            </a:r>
          </a:p>
          <a:p>
            <a:pPr lvl="0">
              <a:lnSpc>
                <a:spcPts val="1440"/>
              </a:lnSpc>
              <a:spcBef>
                <a:spcPts val="0"/>
              </a:spcBef>
            </a:pPr>
            <a:r>
              <a:rPr lang="de-DE" sz="1100" dirty="0">
                <a:solidFill>
                  <a:prstClr val="black"/>
                </a:solidFill>
              </a:rPr>
              <a:t>2.5  Planung und Reflexion				18 	</a:t>
            </a:r>
          </a:p>
          <a:p>
            <a:pPr lvl="0">
              <a:lnSpc>
                <a:spcPts val="1440"/>
              </a:lnSpc>
              <a:spcBef>
                <a:spcPts val="0"/>
              </a:spcBef>
            </a:pPr>
            <a:r>
              <a:rPr lang="de-DE" sz="1100" dirty="0">
                <a:solidFill>
                  <a:prstClr val="black"/>
                </a:solidFill>
              </a:rPr>
              <a:t>2.6  Beobachtung und Dokumentation		                             19		</a:t>
            </a:r>
          </a:p>
          <a:p>
            <a:pPr lvl="0">
              <a:lnSpc>
                <a:spcPts val="1440"/>
              </a:lnSpc>
              <a:spcBef>
                <a:spcPts val="0"/>
              </a:spcBef>
            </a:pPr>
            <a:r>
              <a:rPr lang="de-DE" sz="1100" dirty="0">
                <a:solidFill>
                  <a:prstClr val="black"/>
                </a:solidFill>
              </a:rPr>
              <a:t>2.7  Inklusion und Partizipation				20  - 21	</a:t>
            </a:r>
          </a:p>
          <a:p>
            <a:pPr lvl="0">
              <a:lnSpc>
                <a:spcPts val="1440"/>
              </a:lnSpc>
              <a:spcBef>
                <a:spcPts val="0"/>
              </a:spcBef>
            </a:pPr>
            <a:r>
              <a:rPr lang="de-DE" sz="1100" dirty="0">
                <a:solidFill>
                  <a:prstClr val="black"/>
                </a:solidFill>
              </a:rPr>
              <a:t>2.8  Beschwerdemöglichkeiten für Kinder			22  - 23				</a:t>
            </a:r>
            <a:r>
              <a:rPr lang="de-DE" sz="1200" dirty="0"/>
              <a:t>	</a:t>
            </a:r>
            <a:r>
              <a:rPr lang="de-DE" sz="1200" b="1" dirty="0"/>
              <a:t>			</a:t>
            </a:r>
            <a:endParaRPr lang="de-DE" sz="1200" dirty="0"/>
          </a:p>
          <a:p>
            <a:pPr lvl="0">
              <a:lnSpc>
                <a:spcPts val="1440"/>
              </a:lnSpc>
              <a:spcBef>
                <a:spcPts val="0"/>
              </a:spcBef>
            </a:pPr>
            <a:r>
              <a:rPr lang="de-DE" sz="1200" b="1" dirty="0">
                <a:solidFill>
                  <a:prstClr val="black"/>
                </a:solidFill>
              </a:rPr>
              <a:t>3     Der Alltag mit „unseren Kindern“			</a:t>
            </a:r>
            <a:r>
              <a:rPr lang="de-DE" sz="1100" dirty="0">
                <a:solidFill>
                  <a:prstClr val="black"/>
                </a:solidFill>
              </a:rPr>
              <a:t>24 - 36</a:t>
            </a:r>
            <a:r>
              <a:rPr lang="de-DE" sz="1200" b="1" dirty="0">
                <a:solidFill>
                  <a:prstClr val="black"/>
                </a:solidFill>
              </a:rPr>
              <a:t>		</a:t>
            </a:r>
          </a:p>
          <a:p>
            <a:pPr lvl="0">
              <a:lnSpc>
                <a:spcPts val="1440"/>
              </a:lnSpc>
              <a:spcBef>
                <a:spcPts val="0"/>
              </a:spcBef>
            </a:pPr>
            <a:r>
              <a:rPr lang="de-DE" sz="1100" dirty="0">
                <a:solidFill>
                  <a:prstClr val="black"/>
                </a:solidFill>
              </a:rPr>
              <a:t>3.1  Anmeldeverfahren und Eingewöhnungsgespräche		24</a:t>
            </a:r>
          </a:p>
          <a:p>
            <a:pPr lvl="0">
              <a:lnSpc>
                <a:spcPts val="1440"/>
              </a:lnSpc>
              <a:spcBef>
                <a:spcPts val="0"/>
              </a:spcBef>
            </a:pPr>
            <a:r>
              <a:rPr lang="de-DE" sz="1100" dirty="0">
                <a:solidFill>
                  <a:prstClr val="black"/>
                </a:solidFill>
              </a:rPr>
              <a:t>3.2  Gestaltung unterschiedlicher Eingewöhnungsprozesse		25  - 26</a:t>
            </a:r>
          </a:p>
          <a:p>
            <a:pPr lvl="0">
              <a:lnSpc>
                <a:spcPts val="1440"/>
              </a:lnSpc>
              <a:spcBef>
                <a:spcPts val="0"/>
              </a:spcBef>
            </a:pPr>
            <a:r>
              <a:rPr lang="de-DE" sz="1100" dirty="0">
                <a:solidFill>
                  <a:prstClr val="black"/>
                </a:solidFill>
              </a:rPr>
              <a:t>3.3  Gestaltung von Übergangsprozessen 			27  - 29</a:t>
            </a:r>
          </a:p>
          <a:p>
            <a:pPr lvl="0">
              <a:lnSpc>
                <a:spcPts val="1440"/>
              </a:lnSpc>
              <a:spcBef>
                <a:spcPts val="0"/>
              </a:spcBef>
            </a:pPr>
            <a:r>
              <a:rPr lang="de-DE" sz="1100" dirty="0">
                <a:solidFill>
                  <a:prstClr val="black"/>
                </a:solidFill>
              </a:rPr>
              <a:t>3.4  Strukturen - Rituale und Freispiel			30</a:t>
            </a:r>
          </a:p>
          <a:p>
            <a:pPr lvl="0">
              <a:lnSpc>
                <a:spcPts val="1440"/>
              </a:lnSpc>
              <a:spcBef>
                <a:spcPts val="0"/>
              </a:spcBef>
            </a:pPr>
            <a:r>
              <a:rPr lang="de-DE" sz="1100" dirty="0">
                <a:solidFill>
                  <a:prstClr val="black"/>
                </a:solidFill>
              </a:rPr>
              <a:t>3.5  Tagesablauf in der Krippe und im Kindergarten		31 - 32</a:t>
            </a:r>
          </a:p>
          <a:p>
            <a:pPr lvl="0">
              <a:lnSpc>
                <a:spcPts val="1440"/>
              </a:lnSpc>
              <a:spcBef>
                <a:spcPts val="0"/>
              </a:spcBef>
            </a:pPr>
            <a:r>
              <a:rPr lang="de-DE" sz="1100" dirty="0">
                <a:solidFill>
                  <a:prstClr val="black"/>
                </a:solidFill>
              </a:rPr>
              <a:t>3.6  Alles rund um die Ernährung, Ruhephasen und Gestaltung des Nachmittags	33 - 34		</a:t>
            </a:r>
          </a:p>
          <a:p>
            <a:pPr lvl="0">
              <a:lnSpc>
                <a:spcPts val="1440"/>
              </a:lnSpc>
              <a:spcBef>
                <a:spcPts val="0"/>
              </a:spcBef>
            </a:pPr>
            <a:r>
              <a:rPr lang="de-DE" sz="1100" dirty="0">
                <a:solidFill>
                  <a:prstClr val="black"/>
                </a:solidFill>
              </a:rPr>
              <a:t>3.7  Freie, feste und gruppenübergreifende Angebote		35 - 36				</a:t>
            </a:r>
          </a:p>
          <a:p>
            <a:pPr lvl="0">
              <a:lnSpc>
                <a:spcPts val="1440"/>
              </a:lnSpc>
              <a:spcBef>
                <a:spcPts val="0"/>
              </a:spcBef>
            </a:pPr>
            <a:endParaRPr lang="de-DE" sz="1000" dirty="0">
              <a:solidFill>
                <a:prstClr val="black"/>
              </a:solidFill>
            </a:endParaRPr>
          </a:p>
          <a:p>
            <a:endParaRPr lang="de-DE" sz="1200" b="1" dirty="0"/>
          </a:p>
          <a:p>
            <a:endParaRPr lang="de-DE" sz="1200" b="1" dirty="0"/>
          </a:p>
          <a:p>
            <a:endParaRPr lang="de-DE" dirty="0"/>
          </a:p>
        </p:txBody>
      </p:sp>
      <p:sp>
        <p:nvSpPr>
          <p:cNvPr id="3" name="Foliennummernplatzhalter 2"/>
          <p:cNvSpPr>
            <a:spLocks noGrp="1"/>
          </p:cNvSpPr>
          <p:nvPr>
            <p:ph type="sldNum" sz="quarter" idx="12"/>
          </p:nvPr>
        </p:nvSpPr>
        <p:spPr/>
        <p:txBody>
          <a:bodyPr/>
          <a:lstStyle/>
          <a:p>
            <a:fld id="{3AD78999-88D5-469E-B27D-21AEE3478BFB}" type="slidenum">
              <a:rPr lang="de-DE" smtClean="0"/>
              <a:t>2</a:t>
            </a:fld>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82" y="620688"/>
            <a:ext cx="11890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59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411" y="50343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 </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2.6  Beobachtung und Dokumentation</a:t>
            </a:r>
          </a:p>
          <a:p>
            <a:pPr marL="0" lvl="0" indent="0" algn="just">
              <a:lnSpc>
                <a:spcPts val="1200"/>
              </a:lnSpc>
              <a:spcBef>
                <a:spcPts val="0"/>
              </a:spcBef>
              <a:buNone/>
            </a:pPr>
            <a:endParaRPr lang="de-DE" sz="5600" b="1" dirty="0"/>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r>
              <a:rPr lang="de-DE" sz="4000" dirty="0">
                <a:solidFill>
                  <a:schemeClr val="tx1"/>
                </a:solidFill>
              </a:rPr>
              <a:t>Wir beobachten und dokumentieren aktiv und gezielt die Entwicklungsprozesse der Kinder, begleiten und unterstützen sie auf ihrem Weg.</a:t>
            </a:r>
            <a:br>
              <a:rPr lang="de-DE" sz="4000" dirty="0">
                <a:solidFill>
                  <a:schemeClr val="tx1"/>
                </a:solidFill>
              </a:rPr>
            </a:br>
            <a:r>
              <a:rPr lang="de-DE" sz="4000" dirty="0">
                <a:solidFill>
                  <a:schemeClr val="tx1"/>
                </a:solidFill>
              </a:rPr>
              <a:t>Die Beobachtung der Gruppe oder des einzelnen Kindes ist ein wesentlicher Bestandteil unseres pädagogischen Konzeptes und QHB.</a:t>
            </a:r>
          </a:p>
          <a:p>
            <a:pPr marL="0" lvl="0" indent="0" algn="just">
              <a:lnSpc>
                <a:spcPts val="1200"/>
              </a:lnSpc>
              <a:spcBef>
                <a:spcPts val="0"/>
              </a:spcBef>
              <a:buNone/>
            </a:pPr>
            <a:r>
              <a:rPr lang="de-DE" sz="4000" dirty="0">
                <a:solidFill>
                  <a:schemeClr val="tx1"/>
                </a:solidFill>
              </a:rPr>
              <a:t>Denn diese hilft uns, ein Gesamtbild vom Entwicklungsverlauf des Kindes bzw. der Gruppe zu bekommen und einem besseres Verständnis bezüglich des Verhaltens und Handels der Kinder zu erwerben. Das Ergebnis dieser regelmäßig, systematischen wahrnehmenden Beobachtungen ist damit auch die Grundlage unserer gezielten, reflektierten, pädagogischen Arbeit im Alltag. Die verpflichtende Dokumentation von Entwicklungsverläufen und Bildungsprozessen setzt zudem verschriftlichte Beobachtungsprozesse voraus.</a:t>
            </a:r>
          </a:p>
          <a:p>
            <a:pPr marL="0" lvl="0" indent="0" algn="just">
              <a:lnSpc>
                <a:spcPts val="1200"/>
              </a:lnSpc>
              <a:spcBef>
                <a:spcPts val="0"/>
              </a:spcBef>
              <a:buNone/>
            </a:pPr>
            <a:r>
              <a:rPr lang="de-DE" sz="3200" dirty="0">
                <a:solidFill>
                  <a:schemeClr val="tx1"/>
                </a:solidFill>
              </a:rPr>
              <a:t>(Siehe Orientierungsplan für Bildung und Erziehung für baden-württembergische Kindergärten. S.68-72)</a:t>
            </a:r>
          </a:p>
          <a:p>
            <a:pPr marL="0" lvl="0" indent="0">
              <a:lnSpc>
                <a:spcPts val="1200"/>
              </a:lnSpc>
              <a:spcBef>
                <a:spcPts val="0"/>
              </a:spcBef>
              <a:buNone/>
            </a:pPr>
            <a:endParaRPr lang="de-DE" sz="4000" b="1" u="sng" dirty="0">
              <a:solidFill>
                <a:schemeClr val="tx1"/>
              </a:solidFill>
              <a:ea typeface="Times New Roman"/>
            </a:endParaRPr>
          </a:p>
          <a:p>
            <a:pPr marL="0" lvl="0" indent="0">
              <a:lnSpc>
                <a:spcPts val="1200"/>
              </a:lnSpc>
              <a:spcBef>
                <a:spcPts val="0"/>
              </a:spcBef>
              <a:buNone/>
            </a:pPr>
            <a:r>
              <a:rPr lang="de-DE" sz="4400" b="1" u="sng" dirty="0">
                <a:solidFill>
                  <a:schemeClr val="tx1"/>
                </a:solidFill>
                <a:ea typeface="Times New Roman"/>
              </a:rPr>
              <a:t>Ziele:</a:t>
            </a:r>
            <a:r>
              <a:rPr lang="de-DE" sz="4000" b="1" dirty="0">
                <a:solidFill>
                  <a:schemeClr val="tx1"/>
                </a:solidFill>
                <a:ea typeface="Times New Roman"/>
              </a:rPr>
              <a:t>		</a:t>
            </a:r>
          </a:p>
          <a:p>
            <a:pPr algn="just">
              <a:lnSpc>
                <a:spcPts val="1200"/>
              </a:lnSpc>
              <a:spcBef>
                <a:spcPts val="0"/>
              </a:spcBef>
            </a:pPr>
            <a:r>
              <a:rPr lang="de-DE" sz="4000" dirty="0">
                <a:solidFill>
                  <a:schemeClr val="tx1"/>
                </a:solidFill>
              </a:rPr>
              <a:t>Der Entwicklungsstand jedes Kindes wird ermittelt, um aufbauend darauf individuelle Angebote und Aufgaben zusammenzustellen.</a:t>
            </a:r>
          </a:p>
          <a:p>
            <a:pPr algn="just">
              <a:lnSpc>
                <a:spcPts val="1200"/>
              </a:lnSpc>
              <a:spcBef>
                <a:spcPts val="0"/>
              </a:spcBef>
            </a:pPr>
            <a:r>
              <a:rPr lang="de-DE" sz="4000" dirty="0">
                <a:solidFill>
                  <a:schemeClr val="tx1"/>
                </a:solidFill>
              </a:rPr>
              <a:t>Die Erzieherin lebt eine offene Haltung gegenüber dem Kind und lässt sich zuvorderst</a:t>
            </a:r>
            <a:r>
              <a:rPr lang="de-DE" sz="4000" i="1" dirty="0">
                <a:solidFill>
                  <a:schemeClr val="tx1"/>
                </a:solidFill>
              </a:rPr>
              <a:t> </a:t>
            </a:r>
            <a:r>
              <a:rPr lang="de-DE" sz="4000" dirty="0">
                <a:solidFill>
                  <a:schemeClr val="tx1"/>
                </a:solidFill>
              </a:rPr>
              <a:t>von den Impulsen des Kindes leiten.</a:t>
            </a:r>
          </a:p>
          <a:p>
            <a:pPr algn="just">
              <a:lnSpc>
                <a:spcPts val="1200"/>
              </a:lnSpc>
              <a:spcBef>
                <a:spcPts val="0"/>
              </a:spcBef>
            </a:pPr>
            <a:r>
              <a:rPr lang="de-DE" sz="4000" dirty="0">
                <a:solidFill>
                  <a:schemeClr val="tx1"/>
                </a:solidFill>
              </a:rPr>
              <a:t>Durch die Beobachtung des Kindes erkennt die Fachkraft, mit welchen Impulsen sie den Selbstbildungsprozess beim Kind anregt.</a:t>
            </a:r>
          </a:p>
          <a:p>
            <a:pPr algn="just">
              <a:lnSpc>
                <a:spcPts val="1200"/>
              </a:lnSpc>
              <a:spcBef>
                <a:spcPts val="0"/>
              </a:spcBef>
            </a:pPr>
            <a:r>
              <a:rPr lang="de-DE" sz="4000" dirty="0">
                <a:solidFill>
                  <a:schemeClr val="tx1"/>
                </a:solidFill>
              </a:rPr>
              <a:t>Beobachtung und Dokumentation dienen der Reflexion der pädagogischen Arbeit und ermöglichen deshalb eine konsequente Auseinandersetzung und Verbesserung. </a:t>
            </a:r>
          </a:p>
          <a:p>
            <a:pPr algn="just">
              <a:lnSpc>
                <a:spcPts val="1200"/>
              </a:lnSpc>
              <a:spcBef>
                <a:spcPts val="0"/>
              </a:spcBef>
            </a:pPr>
            <a:r>
              <a:rPr lang="de-DE" sz="4000" dirty="0">
                <a:solidFill>
                  <a:schemeClr val="tx1"/>
                </a:solidFill>
              </a:rPr>
              <a:t>Die dokumentierten Beobachtungen und der Austausch darüber stärken die Erziehungspartnerschaft zwischen Eltern und Fachkräften</a:t>
            </a:r>
            <a:br>
              <a:rPr lang="de-DE" sz="4000" dirty="0">
                <a:solidFill>
                  <a:schemeClr val="tx1"/>
                </a:solidFill>
              </a:rPr>
            </a:br>
            <a:r>
              <a:rPr lang="de-DE" sz="4000" dirty="0">
                <a:solidFill>
                  <a:schemeClr val="tx1"/>
                </a:solidFill>
              </a:rPr>
              <a:t>und schaffen die notwendige Transparenz.</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400" b="1" dirty="0">
                <a:solidFill>
                  <a:schemeClr val="tx1"/>
                </a:solidFill>
              </a:rPr>
              <a:t>Portfolio</a:t>
            </a:r>
            <a:endParaRPr lang="de-DE" sz="4400" dirty="0">
              <a:solidFill>
                <a:schemeClr val="tx1"/>
              </a:solidFill>
            </a:endParaRPr>
          </a:p>
          <a:p>
            <a:pPr marL="0" indent="0" algn="just">
              <a:lnSpc>
                <a:spcPts val="1200"/>
              </a:lnSpc>
              <a:spcBef>
                <a:spcPts val="0"/>
              </a:spcBef>
              <a:spcAft>
                <a:spcPts val="0"/>
              </a:spcAft>
              <a:buNone/>
            </a:pPr>
            <a:r>
              <a:rPr lang="de-DE" sz="4000" dirty="0">
                <a:solidFill>
                  <a:schemeClr val="tx1"/>
                </a:solidFill>
              </a:rPr>
              <a:t>Das Portfolio ist eine zielgerichtete, kontextbezogene, individuelle Sammlung von Bildungs- und Entwicklungsdokumenten für und über jedes Kind, die in dialogischen Prozessen entstehen und genutzt werden. Diese dokumentieren konkrete Prozesse, greifbare Lernspuren - Ergebnisse des Lernens und erlauben es, einen Überblick über die Entwicklung und persönliche Biographie des Kindes zu bekommen. </a:t>
            </a:r>
          </a:p>
          <a:p>
            <a:pPr marL="0" indent="0" algn="just">
              <a:lnSpc>
                <a:spcPts val="1200"/>
              </a:lnSpc>
              <a:spcBef>
                <a:spcPts val="0"/>
              </a:spcBef>
              <a:spcAft>
                <a:spcPts val="0"/>
              </a:spcAft>
              <a:buNone/>
            </a:pPr>
            <a:r>
              <a:rPr lang="de-DE" sz="4000" dirty="0">
                <a:solidFill>
                  <a:schemeClr val="tx1"/>
                </a:solidFill>
                <a:ea typeface="Times New Roman"/>
              </a:rPr>
              <a:t>Die Arbeit mit den Portfolioordnern dient zudem der anregenden Kommunikation zwischen Kind - Fachkraft bzw. den Eltern, denn das Durchblättern des eigenen Portfolioordners regt nicht nur die Gedächtnisfreude, sondern auch das eigene Erinnerungsvermögen des Kindes an und entwickelt zudem ein Bewusstsein gegenüber der eigenen Persönlichkeit.</a:t>
            </a:r>
          </a:p>
          <a:p>
            <a:pPr marL="0" lvl="0" indent="0" algn="just">
              <a:lnSpc>
                <a:spcPts val="1200"/>
              </a:lnSpc>
              <a:spcBef>
                <a:spcPts val="0"/>
              </a:spcBef>
              <a:buNone/>
            </a:pPr>
            <a:r>
              <a:rPr lang="de-DE" sz="4000" dirty="0">
                <a:solidFill>
                  <a:schemeClr val="tx1"/>
                </a:solidFill>
                <a:ea typeface="Times New Roman"/>
              </a:rPr>
              <a:t>Deshalb arbeiten wir sowohl in der Krippe, wie auch im Kindergartenbereich mit den Portfolioordnern, damit Sie die individuelle Entwicklung Ihres Kindes durch eigne Werke, Bilder, Fotos und Aussagen nachvollziehen können. </a:t>
            </a:r>
          </a:p>
          <a:p>
            <a:pPr marL="0" indent="0" algn="just">
              <a:lnSpc>
                <a:spcPts val="1200"/>
              </a:lnSpc>
              <a:spcBef>
                <a:spcPts val="0"/>
              </a:spcBef>
              <a:spcAft>
                <a:spcPts val="0"/>
              </a:spcAft>
              <a:buNone/>
            </a:pPr>
            <a:endParaRPr lang="de-DE" sz="4000" dirty="0">
              <a:solidFill>
                <a:schemeClr val="tx1"/>
              </a:solidFill>
              <a:ea typeface="Times New Roman"/>
            </a:endParaRPr>
          </a:p>
          <a:p>
            <a:pPr marL="0" indent="0" algn="just">
              <a:lnSpc>
                <a:spcPts val="1200"/>
              </a:lnSpc>
              <a:spcBef>
                <a:spcPts val="0"/>
              </a:spcBef>
              <a:spcAft>
                <a:spcPts val="0"/>
              </a:spcAft>
              <a:buNone/>
            </a:pPr>
            <a:r>
              <a:rPr lang="de-DE" sz="4400" b="1" u="sng" dirty="0">
                <a:solidFill>
                  <a:schemeClr val="tx1"/>
                </a:solidFill>
                <a:ea typeface="Times New Roman"/>
              </a:rPr>
              <a:t>Ziele:</a:t>
            </a:r>
            <a:r>
              <a:rPr lang="de-DE" sz="4000" b="1" dirty="0">
                <a:solidFill>
                  <a:schemeClr val="tx1"/>
                </a:solidFill>
                <a:ea typeface="Times New Roman"/>
              </a:rPr>
              <a:t>		</a:t>
            </a:r>
          </a:p>
          <a:p>
            <a:pPr algn="just">
              <a:lnSpc>
                <a:spcPts val="1200"/>
              </a:lnSpc>
              <a:spcBef>
                <a:spcPts val="0"/>
              </a:spcBef>
            </a:pPr>
            <a:r>
              <a:rPr lang="de-DE" sz="4000" dirty="0">
                <a:solidFill>
                  <a:schemeClr val="tx1"/>
                </a:solidFill>
                <a:ea typeface="Times New Roman"/>
              </a:rPr>
              <a:t>Das Portfolio begleitet das Kind auf seinem Weg, die Welt zu entdecken, zu verstehen und regt dessen Selbstbildungsprozesse an.</a:t>
            </a:r>
          </a:p>
          <a:p>
            <a:pPr algn="just">
              <a:lnSpc>
                <a:spcPts val="1200"/>
              </a:lnSpc>
              <a:spcBef>
                <a:spcPts val="0"/>
              </a:spcBef>
            </a:pPr>
            <a:r>
              <a:rPr lang="de-DE" sz="4000" dirty="0">
                <a:solidFill>
                  <a:schemeClr val="tx1"/>
                </a:solidFill>
                <a:ea typeface="Times New Roman"/>
              </a:rPr>
              <a:t>Die Lern- und Entwicklungsschritte des Kindes hinterlassen eine sichtbare Spur in der pädagogischen Arbeit und fließen in die aktuelle pädagogische Planung mit ein.</a:t>
            </a:r>
          </a:p>
          <a:p>
            <a:pPr algn="just">
              <a:lnSpc>
                <a:spcPts val="1200"/>
              </a:lnSpc>
              <a:spcBef>
                <a:spcPts val="0"/>
              </a:spcBef>
            </a:pPr>
            <a:r>
              <a:rPr lang="de-DE" sz="4000" dirty="0">
                <a:solidFill>
                  <a:schemeClr val="tx1"/>
                </a:solidFill>
                <a:ea typeface="Times New Roman"/>
              </a:rPr>
              <a:t>Die Erzieherin hat Achtung vor den Werken des einzelnen Kindes.</a:t>
            </a:r>
          </a:p>
          <a:p>
            <a:pPr algn="just">
              <a:lnSpc>
                <a:spcPts val="1200"/>
              </a:lnSpc>
              <a:spcBef>
                <a:spcPts val="0"/>
              </a:spcBef>
            </a:pPr>
            <a:r>
              <a:rPr lang="de-DE" sz="4000" dirty="0">
                <a:solidFill>
                  <a:schemeClr val="tx1"/>
                </a:solidFill>
                <a:ea typeface="Times New Roman"/>
              </a:rPr>
              <a:t>Die Erzieherin unterstützt das Kind bei den täglichen kleinen und großen Lern- und Entwicklungsschritten und lässt zu, dass jedes Kind  ein zuversichtlicher Selbstentwickler wird.</a:t>
            </a:r>
          </a:p>
          <a:p>
            <a:pPr algn="just">
              <a:lnSpc>
                <a:spcPts val="1200"/>
              </a:lnSpc>
              <a:spcBef>
                <a:spcPts val="0"/>
              </a:spcBef>
              <a:tabLst>
                <a:tab pos="1581150" algn="l"/>
              </a:tabLst>
            </a:pPr>
            <a:r>
              <a:rPr lang="de-DE" sz="4000" dirty="0">
                <a:solidFill>
                  <a:schemeClr val="tx1"/>
                </a:solidFill>
                <a:ea typeface="Times New Roman"/>
              </a:rPr>
              <a:t>Das Portfolio bereichert die Kommunikation zwischen Fachkraft, Kind und Eltern und baut eine Brücke zur besseren Verständigung.</a:t>
            </a: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br>
              <a:rPr lang="de-DE" sz="4000" dirty="0">
                <a:solidFill>
                  <a:srgbClr val="3E3D2D"/>
                </a:solidFill>
              </a:rPr>
            </a:br>
            <a:endParaRPr lang="de-DE" sz="4000" dirty="0">
              <a:solidFill>
                <a:srgbClr val="3E3D2D"/>
              </a:solidFill>
            </a:endParaRPr>
          </a:p>
          <a:p>
            <a:pPr>
              <a:lnSpc>
                <a:spcPts val="1200"/>
              </a:lnSpc>
              <a:spcBef>
                <a:spcPts val="0"/>
              </a:spcBef>
              <a:spcAft>
                <a:spcPts val="0"/>
              </a:spcAft>
              <a:buFontTx/>
              <a:buChar char="-"/>
            </a:pPr>
            <a:endParaRPr lang="de-DE" sz="4000" dirty="0">
              <a:solidFill>
                <a:srgbClr val="FF0000"/>
              </a:solidFill>
              <a:ea typeface="Times New Roman"/>
            </a:endParaRPr>
          </a:p>
          <a:p>
            <a:pPr marL="0" indent="0">
              <a:lnSpc>
                <a:spcPts val="1200"/>
              </a:lnSpc>
              <a:spcBef>
                <a:spcPts val="0"/>
              </a:spcBef>
              <a:spcAft>
                <a:spcPts val="0"/>
              </a:spcAft>
              <a:buNone/>
            </a:pPr>
            <a:endParaRPr lang="de-DE" sz="4000" dirty="0">
              <a:solidFill>
                <a:srgbClr val="FF0000"/>
              </a:solidFill>
              <a:ea typeface="Times New Roman"/>
            </a:endParaRPr>
          </a:p>
          <a:p>
            <a:pPr>
              <a:lnSpc>
                <a:spcPts val="1200"/>
              </a:lnSpc>
              <a:spcBef>
                <a:spcPts val="0"/>
              </a:spcBef>
              <a:spcAft>
                <a:spcPts val="0"/>
              </a:spcAft>
              <a:buFontTx/>
              <a:buChar char="-"/>
            </a:pPr>
            <a:endParaRPr lang="de-DE" sz="4000" dirty="0">
              <a:solidFill>
                <a:srgbClr val="3E3D2D"/>
              </a:solidFill>
            </a:endParaRPr>
          </a:p>
          <a:p>
            <a:pPr marL="0" lvl="0" indent="0" algn="just">
              <a:lnSpc>
                <a:spcPts val="1200"/>
              </a:lnSpc>
              <a:spcBef>
                <a:spcPts val="0"/>
              </a:spcBef>
              <a:buNone/>
            </a:pPr>
            <a:br>
              <a:rPr lang="de-DE" sz="4000" dirty="0">
                <a:solidFill>
                  <a:srgbClr val="3E3D2D"/>
                </a:solidFill>
              </a:rPr>
            </a:br>
            <a:endParaRPr lang="de-DE" sz="4000" dirty="0">
              <a:solidFill>
                <a:srgbClr val="3E3D2D"/>
              </a:solidFill>
            </a:endParaRPr>
          </a:p>
          <a:p>
            <a:pPr marL="0" indent="0">
              <a:lnSpc>
                <a:spcPts val="1200"/>
              </a:lnSpc>
              <a:buNone/>
            </a:pPr>
            <a:endParaRPr lang="de-DE" sz="8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7"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03435"/>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99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rgbClr val="3E3D2D"/>
                </a:solidFill>
              </a:rPr>
              <a:t>2.7  Inklusion und Partizipation</a:t>
            </a:r>
            <a:endParaRPr lang="de-DE" sz="5600" b="1" dirty="0"/>
          </a:p>
          <a:p>
            <a:pPr marL="0" lvl="0" indent="0">
              <a:buNone/>
            </a:pPr>
            <a:br>
              <a:rPr lang="de-DE" sz="4800" dirty="0">
                <a:ea typeface="Arial Unicode MS"/>
              </a:rPr>
            </a:br>
            <a:endParaRPr lang="de-DE" sz="3600" i="1" dirty="0"/>
          </a:p>
          <a:p>
            <a:pPr marL="0" lvl="0" indent="0">
              <a:lnSpc>
                <a:spcPts val="1200"/>
              </a:lnSpc>
              <a:buNone/>
            </a:pPr>
            <a:r>
              <a:rPr lang="de-DE" sz="4400" b="1" dirty="0">
                <a:solidFill>
                  <a:srgbClr val="3E3D2D"/>
                </a:solidFill>
              </a:rPr>
              <a:t>Inklusion</a:t>
            </a:r>
            <a:endParaRPr lang="de-DE" sz="4800" b="1" dirty="0">
              <a:solidFill>
                <a:srgbClr val="3E3D2D"/>
              </a:solidFill>
            </a:endParaRPr>
          </a:p>
          <a:p>
            <a:pPr marL="0" lvl="0" indent="0" algn="just">
              <a:lnSpc>
                <a:spcPts val="1200"/>
              </a:lnSpc>
              <a:spcBef>
                <a:spcPts val="0"/>
              </a:spcBef>
              <a:buNone/>
            </a:pPr>
            <a:r>
              <a:rPr lang="de-DE" sz="4000" dirty="0">
                <a:solidFill>
                  <a:srgbClr val="3E3D2D"/>
                </a:solidFill>
              </a:rPr>
              <a:t>Inklusion ist für uns eine Selbstverständlichkeit. In unserer Kita sind alle Kinder unabhängig ihrer Herkunft, Religion, Fähig- und </a:t>
            </a:r>
            <a:br>
              <a:rPr lang="de-DE" sz="4000" dirty="0">
                <a:solidFill>
                  <a:srgbClr val="3E3D2D"/>
                </a:solidFill>
              </a:rPr>
            </a:br>
            <a:r>
              <a:rPr lang="de-DE" sz="4000" dirty="0">
                <a:solidFill>
                  <a:srgbClr val="3E3D2D"/>
                </a:solidFill>
              </a:rPr>
              <a:t>Fertigkeiten oder eines Handicaps herzlich willkommen. Kinder die eine besonders individuelle Unterstützung im Alltag </a:t>
            </a:r>
            <a:br>
              <a:rPr lang="de-DE" sz="4000" dirty="0">
                <a:solidFill>
                  <a:srgbClr val="3E3D2D"/>
                </a:solidFill>
              </a:rPr>
            </a:br>
            <a:r>
              <a:rPr lang="de-DE" sz="4000" dirty="0">
                <a:solidFill>
                  <a:srgbClr val="3E3D2D"/>
                </a:solidFill>
              </a:rPr>
              <a:t>aufgrund eines physischen oder psychischen Handicaps benötigen, erhalten in der Regel stundenweise Unterstützung durch eine zusätzliche </a:t>
            </a:r>
            <a:br>
              <a:rPr lang="de-DE" sz="4000" dirty="0">
                <a:solidFill>
                  <a:srgbClr val="3E3D2D"/>
                </a:solidFill>
              </a:rPr>
            </a:br>
            <a:r>
              <a:rPr lang="de-DE" sz="4000" dirty="0">
                <a:solidFill>
                  <a:srgbClr val="3E3D2D"/>
                </a:solidFill>
              </a:rPr>
              <a:t>betreuende Fachkraft.</a:t>
            </a:r>
          </a:p>
          <a:p>
            <a:pPr marL="0" indent="0" algn="just">
              <a:lnSpc>
                <a:spcPts val="1200"/>
              </a:lnSpc>
              <a:spcBef>
                <a:spcPts val="0"/>
              </a:spcBef>
              <a:buNone/>
            </a:pPr>
            <a:r>
              <a:rPr lang="de-DE" sz="4000" dirty="0">
                <a:solidFill>
                  <a:schemeClr val="tx1"/>
                </a:solidFill>
              </a:rPr>
              <a:t>Wir pflegen gute Kontakte zu zahlreichen Sondereinrichtungen, Therapeuten, zum Sprachheilzentrum, Kinderärzten, sowie zur örtlichen Grundschule und informieren Sie als Eltern mittels Bildungsangeboten über zahlreiche Möglichkeiten und Veränderungen. </a:t>
            </a:r>
            <a:r>
              <a:rPr lang="de-DE" sz="4000" dirty="0">
                <a:solidFill>
                  <a:srgbClr val="3E3D2D"/>
                </a:solidFill>
              </a:rPr>
              <a:t>Dabei werden Sie, als betroffene Eltern, stets wertschätzend miteingebunden. Wir beraten bei Erziehungsfragen, helfen beim Antragsverfahren, begleiten Sie und Ihr Kind auf dem gesamten Weg. Wir gestalten möglichst individuell, niederschwellig anstehende Übergänge innerhalb der Kita, aber auch in andere Institutionen oder die Grundschule. </a:t>
            </a:r>
          </a:p>
          <a:p>
            <a:pPr marL="0" indent="0" algn="just">
              <a:lnSpc>
                <a:spcPts val="1200"/>
              </a:lnSpc>
              <a:spcBef>
                <a:spcPts val="0"/>
              </a:spcBef>
              <a:buNone/>
            </a:pPr>
            <a:endParaRPr lang="de-DE" sz="4800" u="sng" dirty="0">
              <a:solidFill>
                <a:srgbClr val="675D59"/>
              </a:solidFill>
            </a:endParaRPr>
          </a:p>
          <a:p>
            <a:pPr marL="0" indent="0" algn="just">
              <a:lnSpc>
                <a:spcPts val="1200"/>
              </a:lnSpc>
              <a:spcBef>
                <a:spcPts val="0"/>
              </a:spcBef>
              <a:buNone/>
            </a:pPr>
            <a:endParaRPr lang="de-DE" sz="4800" u="sng" dirty="0">
              <a:solidFill>
                <a:srgbClr val="675D59"/>
              </a:solidFill>
            </a:endParaRPr>
          </a:p>
          <a:p>
            <a:pPr marL="0" indent="0">
              <a:lnSpc>
                <a:spcPts val="1200"/>
              </a:lnSpc>
              <a:spcBef>
                <a:spcPts val="0"/>
              </a:spcBef>
              <a:buNone/>
            </a:pPr>
            <a:r>
              <a:rPr lang="de-DE" sz="4400" b="1" dirty="0"/>
              <a:t>Partizipation</a:t>
            </a:r>
          </a:p>
          <a:p>
            <a:pPr marL="0" lvl="0" indent="0" algn="just">
              <a:lnSpc>
                <a:spcPts val="1200"/>
              </a:lnSpc>
              <a:spcBef>
                <a:spcPts val="0"/>
              </a:spcBef>
              <a:buNone/>
            </a:pPr>
            <a:r>
              <a:rPr lang="de-DE" sz="4000" i="1" dirty="0">
                <a:solidFill>
                  <a:schemeClr val="tx1"/>
                </a:solidFill>
              </a:rPr>
              <a:t>„Unter dem Begriff Partizipation  wird das Mitwirken, Mitgestalten und Mitbestimmen von Entscheidungen verstanden. Kindern ihre Rechte zuzusprechen, sie miteinzubeziehen (…) ist eine Frage der pädagogischen Haltung. Die bedeutete, das anstehenden Entscheidungen daraufhin zu prüfen sind, ob sie unter Beteiligung der Kinder gefällt werden können. Eine sensible und reflektierende pädagogische Haltung ist für die konstante Umsetzung (…) von großer Bedeutung.“  </a:t>
            </a:r>
            <a:r>
              <a:rPr lang="de-DE" i="1" baseline="30000" dirty="0">
                <a:solidFill>
                  <a:schemeClr val="tx1"/>
                </a:solidFill>
              </a:rPr>
              <a:t>2</a:t>
            </a:r>
            <a:r>
              <a:rPr lang="de-DE" i="1" dirty="0">
                <a:solidFill>
                  <a:schemeClr val="tx1"/>
                </a:solidFill>
              </a:rPr>
              <a:t> Krauth, Vanessa (2019). Partizipation als Schlüssel zu Bildung, Demokratie und Kinderschutz.)</a:t>
            </a:r>
          </a:p>
          <a:p>
            <a:pPr marL="0" indent="0">
              <a:lnSpc>
                <a:spcPts val="1440"/>
              </a:lnSpc>
              <a:spcBef>
                <a:spcPts val="0"/>
              </a:spcBef>
              <a:buNone/>
            </a:pPr>
            <a:endParaRPr lang="de-DE" sz="4800" b="1" dirty="0">
              <a:solidFill>
                <a:schemeClr val="tx1"/>
              </a:solidFill>
            </a:endParaRPr>
          </a:p>
          <a:p>
            <a:pPr marL="0" indent="0" algn="just">
              <a:lnSpc>
                <a:spcPts val="1200"/>
              </a:lnSpc>
              <a:spcBef>
                <a:spcPts val="0"/>
              </a:spcBef>
              <a:buNone/>
            </a:pPr>
            <a:r>
              <a:rPr lang="de-DE" sz="4000" dirty="0">
                <a:solidFill>
                  <a:schemeClr val="tx1"/>
                </a:solidFill>
              </a:rPr>
              <a:t>Partizipation – Mitgestaltung und Mitbestimmung – fängt schon in der Krippe an. An erster Stelle steht bei uns das Erkennen und Befriedigen der Grundbedürfnisse wie z.B. Hunger, Durst, Schlaf, Geborgenheit, Sicherheit, Halt, Trost, Vertrauen und Hygiene. </a:t>
            </a:r>
          </a:p>
          <a:p>
            <a:pPr marL="0" indent="0" algn="just">
              <a:lnSpc>
                <a:spcPts val="1200"/>
              </a:lnSpc>
              <a:spcBef>
                <a:spcPts val="0"/>
              </a:spcBef>
              <a:buNone/>
            </a:pPr>
            <a:r>
              <a:rPr lang="de-DE" sz="4000" dirty="0">
                <a:solidFill>
                  <a:schemeClr val="tx1"/>
                </a:solidFill>
              </a:rPr>
              <a:t>Auf Grund von individuellen Beobachtungen, Wahrnehmen des Kindes als Individuum und als Teil der Gruppe können wir die einzelnen Bedürfnisse des Kindes sensibel wahrnehmen und achtsam darauf reagieren. Wichtig ist es auf klare Signale des Kindes zu achten. </a:t>
            </a:r>
          </a:p>
          <a:p>
            <a:pPr marL="0" indent="0" algn="just">
              <a:lnSpc>
                <a:spcPts val="1200"/>
              </a:lnSpc>
              <a:spcBef>
                <a:spcPts val="0"/>
              </a:spcBef>
              <a:buNone/>
            </a:pPr>
            <a:r>
              <a:rPr lang="de-DE" sz="4000" dirty="0">
                <a:solidFill>
                  <a:schemeClr val="tx1"/>
                </a:solidFill>
              </a:rPr>
              <a:t>z. B.: Ein Kind streckt der Fachkraft die Arme entgegen. - Ist es müde? - Sucht es Nähe? - Braucht es Schutz? ……..</a:t>
            </a:r>
          </a:p>
          <a:p>
            <a:pPr marL="0" indent="0" algn="just">
              <a:lnSpc>
                <a:spcPts val="1200"/>
              </a:lnSpc>
              <a:spcBef>
                <a:spcPts val="0"/>
              </a:spcBef>
              <a:buNone/>
            </a:pPr>
            <a:r>
              <a:rPr lang="de-DE" sz="4000" dirty="0">
                <a:solidFill>
                  <a:schemeClr val="tx1"/>
                </a:solidFill>
              </a:rPr>
              <a:t>Unsere Aufgabe ist dabei, die nonverbalen Zeichen - Mimik, Gestik, Körpersprache – des Kindes zu deuten. Dabei achten wir besonders darauf, dass Kinder mitbestimmen können und dabei lernen wie sich ihr Verhalten auf andere Kinder bzw. die Gruppe auswirkt – „Selbstbestimmung und Selbstwirksamkeit“ sind dabei entscheidende Schlüsselwörter. </a:t>
            </a:r>
          </a:p>
          <a:p>
            <a:pPr marL="0" indent="0" algn="just">
              <a:lnSpc>
                <a:spcPts val="1200"/>
              </a:lnSpc>
              <a:spcBef>
                <a:spcPts val="0"/>
              </a:spcBef>
              <a:buNone/>
            </a:pPr>
            <a:r>
              <a:rPr lang="de-DE" sz="4000" dirty="0">
                <a:solidFill>
                  <a:schemeClr val="tx1"/>
                </a:solidFill>
              </a:rPr>
              <a:t>Ist ein Kind wütend und kratzt ein anderes Kind, ist es selbstverständlich unsere Aufgabe, dieses Verhalten zu unterbinden und trotzdem dem Kind das Gefühl von Frust zuzugestehen. Erste Regeln, Begleitung und Unterstützung und sinnvolle Strategien helfen dem Kind mit diesen und ähnlichen Gefühlen und Situationen zurechtzukommen. Das Erleben von Grenzen, sowie festen Ritualen geben dem Kind nicht nur Sicherheit, sondern zusätzlichen Halt.</a:t>
            </a:r>
          </a:p>
          <a:p>
            <a:pPr marL="0" indent="0" algn="just">
              <a:lnSpc>
                <a:spcPts val="1200"/>
              </a:lnSpc>
              <a:buNone/>
            </a:pPr>
            <a:endParaRPr lang="de-DE" sz="4000" i="1" dirty="0">
              <a:solidFill>
                <a:srgbClr val="FF0000"/>
              </a:solidFill>
            </a:endParaRPr>
          </a:p>
          <a:p>
            <a:pPr marL="0" indent="0">
              <a:lnSpc>
                <a:spcPts val="1200"/>
              </a:lnSpc>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20</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08184"/>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6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rgbClr val="3E3D2D"/>
                </a:solidFill>
              </a:rPr>
              <a:t>2.7  Inklusion und Partizipation</a:t>
            </a:r>
            <a:endParaRPr lang="de-DE" sz="5600" b="1" dirty="0"/>
          </a:p>
          <a:p>
            <a:pPr marL="0" lvl="0" indent="0">
              <a:buNone/>
            </a:pPr>
            <a:br>
              <a:rPr lang="de-DE" sz="4800" dirty="0">
                <a:ea typeface="Arial Unicode MS"/>
              </a:rPr>
            </a:br>
            <a:endParaRPr lang="de-DE" sz="3600" i="1" dirty="0"/>
          </a:p>
          <a:p>
            <a:pPr marL="0" indent="0">
              <a:buNone/>
            </a:pPr>
            <a:endParaRPr lang="de-DE" sz="4000" dirty="0">
              <a:solidFill>
                <a:schemeClr val="tx1"/>
              </a:solidFill>
            </a:endParaRPr>
          </a:p>
          <a:p>
            <a:pPr marL="0" indent="0">
              <a:lnSpc>
                <a:spcPts val="1200"/>
              </a:lnSpc>
              <a:spcBef>
                <a:spcPts val="0"/>
              </a:spcBef>
              <a:buNone/>
            </a:pPr>
            <a:r>
              <a:rPr lang="de-DE" sz="4000" dirty="0">
                <a:solidFill>
                  <a:schemeClr val="tx1"/>
                </a:solidFill>
              </a:rPr>
              <a:t>Mitbestimmungsmöglichkeiten der Kinder in der Praxis:</a:t>
            </a:r>
          </a:p>
          <a:p>
            <a:pPr>
              <a:lnSpc>
                <a:spcPts val="1200"/>
              </a:lnSpc>
              <a:spcBef>
                <a:spcPts val="0"/>
              </a:spcBef>
            </a:pPr>
            <a:r>
              <a:rPr lang="de-DE" sz="4000" dirty="0">
                <a:solidFill>
                  <a:schemeClr val="tx1"/>
                </a:solidFill>
              </a:rPr>
              <a:t>freies Vesper (was und wie viel esse ich? Neben wem sitze ich? Was trinke ich? Wie viel Zeit nehme ich mir? Etc.)</a:t>
            </a:r>
          </a:p>
          <a:p>
            <a:pPr>
              <a:lnSpc>
                <a:spcPts val="1200"/>
              </a:lnSpc>
              <a:spcBef>
                <a:spcPts val="0"/>
              </a:spcBef>
            </a:pPr>
            <a:r>
              <a:rPr lang="de-DE" sz="4000" dirty="0">
                <a:solidFill>
                  <a:schemeClr val="tx1"/>
                </a:solidFill>
              </a:rPr>
              <a:t>Planung von Themen und Angeboten</a:t>
            </a:r>
          </a:p>
          <a:p>
            <a:pPr>
              <a:lnSpc>
                <a:spcPts val="1200"/>
              </a:lnSpc>
              <a:spcBef>
                <a:spcPts val="0"/>
              </a:spcBef>
            </a:pPr>
            <a:r>
              <a:rPr lang="de-DE" sz="4000" dirty="0">
                <a:solidFill>
                  <a:schemeClr val="tx1"/>
                </a:solidFill>
              </a:rPr>
              <a:t>Wahl des Spielmaterials, -partners, -ort</a:t>
            </a:r>
          </a:p>
          <a:p>
            <a:pPr>
              <a:lnSpc>
                <a:spcPts val="1200"/>
              </a:lnSpc>
              <a:spcBef>
                <a:spcPts val="0"/>
              </a:spcBef>
            </a:pPr>
            <a:r>
              <a:rPr lang="de-DE" sz="4000" dirty="0">
                <a:solidFill>
                  <a:schemeClr val="tx1"/>
                </a:solidFill>
              </a:rPr>
              <a:t>Teilnahme an Angeboten (z.B. Basteln, Turnen, Kreisspiele etc.)</a:t>
            </a:r>
          </a:p>
          <a:p>
            <a:pPr>
              <a:lnSpc>
                <a:spcPts val="1200"/>
              </a:lnSpc>
              <a:spcBef>
                <a:spcPts val="0"/>
              </a:spcBef>
            </a:pPr>
            <a:r>
              <a:rPr lang="de-DE" sz="4000" dirty="0">
                <a:solidFill>
                  <a:schemeClr val="tx1"/>
                </a:solidFill>
              </a:rPr>
              <a:t>in der Anziehsituation (z.B. Auswahl der Kleidung für den Garten)</a:t>
            </a:r>
          </a:p>
          <a:p>
            <a:pPr>
              <a:lnSpc>
                <a:spcPts val="1200"/>
              </a:lnSpc>
              <a:spcBef>
                <a:spcPts val="0"/>
              </a:spcBef>
            </a:pPr>
            <a:r>
              <a:rPr lang="de-DE" sz="4000" dirty="0">
                <a:solidFill>
                  <a:schemeClr val="tx1"/>
                </a:solidFill>
              </a:rPr>
              <a:t>in der Sauberkeitserziehung</a:t>
            </a:r>
          </a:p>
          <a:p>
            <a:pPr>
              <a:lnSpc>
                <a:spcPts val="1200"/>
              </a:lnSpc>
              <a:spcBef>
                <a:spcPts val="0"/>
              </a:spcBef>
            </a:pPr>
            <a:r>
              <a:rPr lang="de-DE" sz="4000" dirty="0">
                <a:solidFill>
                  <a:schemeClr val="tx1"/>
                </a:solidFill>
              </a:rPr>
              <a:t>Gestaltung von Gruppen- und Spielräumen</a:t>
            </a:r>
          </a:p>
          <a:p>
            <a:pPr>
              <a:lnSpc>
                <a:spcPts val="1200"/>
              </a:lnSpc>
              <a:spcBef>
                <a:spcPts val="0"/>
              </a:spcBef>
            </a:pPr>
            <a:r>
              <a:rPr lang="de-DE" sz="4000" dirty="0">
                <a:solidFill>
                  <a:schemeClr val="tx1"/>
                </a:solidFill>
              </a:rPr>
              <a:t>eigene Ruhephasen und Rückzugsmöglichkeiten festlegen</a:t>
            </a:r>
          </a:p>
          <a:p>
            <a:pPr marL="0" indent="0" algn="just">
              <a:lnSpc>
                <a:spcPts val="1200"/>
              </a:lnSpc>
              <a:buNone/>
            </a:pPr>
            <a:endParaRPr lang="de-DE" sz="4000" i="1" dirty="0">
              <a:solidFill>
                <a:srgbClr val="FF0000"/>
              </a:solidFill>
            </a:endParaRPr>
          </a:p>
          <a:p>
            <a:pPr marL="0" indent="0">
              <a:lnSpc>
                <a:spcPts val="1200"/>
              </a:lnSpc>
              <a:buNone/>
            </a:pPr>
            <a:endParaRPr lang="de-DE" sz="9600" dirty="0"/>
          </a:p>
          <a:p>
            <a:pPr marL="0" indent="0">
              <a:lnSpc>
                <a:spcPts val="1200"/>
              </a:lnSpc>
              <a:buNone/>
            </a:pPr>
            <a:endParaRPr lang="de-DE" sz="9600" dirty="0"/>
          </a:p>
          <a:p>
            <a:pPr marL="0" indent="0">
              <a:lnSpc>
                <a:spcPts val="1200"/>
              </a:lnSpc>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21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08184"/>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31958AA3-0FDB-4D40-B9DF-B2E503EAF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852936"/>
            <a:ext cx="5760640" cy="36843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0399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2.8  Beschwerdemöglichkeiten für Kinder</a:t>
            </a:r>
            <a:endParaRPr lang="de-DE" sz="5600" b="1" dirty="0">
              <a:solidFill>
                <a:schemeClr val="tx1"/>
              </a:solidFill>
            </a:endParaRPr>
          </a:p>
          <a:p>
            <a:pPr marL="0" lvl="0" indent="0">
              <a:buNone/>
            </a:pPr>
            <a:br>
              <a:rPr lang="de-DE" sz="4800" dirty="0">
                <a:solidFill>
                  <a:schemeClr val="tx1"/>
                </a:solidFill>
                <a:ea typeface="Arial Unicode MS"/>
              </a:rPr>
            </a:br>
            <a:endParaRPr lang="de-DE" sz="3600" i="1" dirty="0">
              <a:solidFill>
                <a:schemeClr val="tx1"/>
              </a:solidFill>
            </a:endParaRPr>
          </a:p>
          <a:p>
            <a:pPr marL="0" lvl="0" indent="0" algn="just">
              <a:buNone/>
            </a:pPr>
            <a:endParaRPr lang="de-DE" sz="4400" dirty="0">
              <a:solidFill>
                <a:schemeClr val="tx1"/>
              </a:solidFill>
            </a:endParaRPr>
          </a:p>
          <a:p>
            <a:pPr marL="0" indent="0" algn="just">
              <a:lnSpc>
                <a:spcPts val="1200"/>
              </a:lnSpc>
              <a:spcBef>
                <a:spcPts val="0"/>
              </a:spcBef>
              <a:buNone/>
            </a:pPr>
            <a:r>
              <a:rPr lang="de-DE" sz="4000" dirty="0">
                <a:solidFill>
                  <a:schemeClr val="tx1"/>
                </a:solidFill>
              </a:rPr>
              <a:t>Jedes Kind hat bei uns das Recht, seine Meinung zu äußern, eine Beschwerde anzubringen und sich bei Entscheidungen aktiv einzubringen. Wir fördern, unterstützen und ermutigen dabei das Kind in partizipativen und demokratischen Lernprozessen mitzuwirken. Die Beschwerde eines Kindes ist als Äußerung seiner Unzufriedenheit zu verstehen. Dahinter verbergen sich persönliche Anliegen, Bedürfnisse, Sorgen, Ängste, Kritik und Konflikte. Wir sehen jede Beschwerde als Chance zur Verbesserung und Weiterentwicklung unserer pädagogischen Arbeit. Eine stets offene und gesprächsbereite Haltung der Fachkraft und ein wertschätzender Umgang mit Äußerungen und dem Verhalten der Kinder ist die Grundlage für ein erfolgreiches Beschwerdemanagement.</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b="1" dirty="0">
                <a:solidFill>
                  <a:schemeClr val="tx1"/>
                </a:solidFill>
              </a:rPr>
              <a:t>Die Kinder bringen ihre Beschwerde gemäß ihrer individuellen Entwicklung auf verschiedenste Weise zum Ausdruck:</a:t>
            </a:r>
            <a:endParaRPr lang="de-DE" sz="4000" dirty="0">
              <a:solidFill>
                <a:schemeClr val="tx1"/>
              </a:solidFill>
            </a:endParaRPr>
          </a:p>
          <a:p>
            <a:pPr algn="just">
              <a:lnSpc>
                <a:spcPts val="1200"/>
              </a:lnSpc>
              <a:spcBef>
                <a:spcPts val="0"/>
              </a:spcBef>
            </a:pPr>
            <a:r>
              <a:rPr lang="de-DE" sz="4000" dirty="0">
                <a:solidFill>
                  <a:schemeClr val="tx1"/>
                </a:solidFill>
              </a:rPr>
              <a:t>durch nonverbale Zeichen, z.B. Gestik, Mimik, Laute</a:t>
            </a:r>
          </a:p>
          <a:p>
            <a:pPr algn="just">
              <a:lnSpc>
                <a:spcPts val="1200"/>
              </a:lnSpc>
              <a:spcBef>
                <a:spcPts val="0"/>
              </a:spcBef>
            </a:pPr>
            <a:r>
              <a:rPr lang="de-DE" sz="4000" dirty="0">
                <a:solidFill>
                  <a:schemeClr val="tx1"/>
                </a:solidFill>
              </a:rPr>
              <a:t>durch das Verhalten des Kindes, z.B. Aggression, Wut, weinen, Traurigkeit, Zurückgezogenheit etc.</a:t>
            </a:r>
          </a:p>
          <a:p>
            <a:pPr algn="just">
              <a:lnSpc>
                <a:spcPts val="1200"/>
              </a:lnSpc>
              <a:spcBef>
                <a:spcPts val="0"/>
              </a:spcBef>
            </a:pPr>
            <a:r>
              <a:rPr lang="de-DE" sz="4000" dirty="0">
                <a:solidFill>
                  <a:schemeClr val="tx1"/>
                </a:solidFill>
              </a:rPr>
              <a:t>durch Regelverstöße und Grenzüberschreitungen</a:t>
            </a:r>
          </a:p>
          <a:p>
            <a:pPr algn="just">
              <a:lnSpc>
                <a:spcPts val="1200"/>
              </a:lnSpc>
              <a:spcBef>
                <a:spcPts val="0"/>
              </a:spcBef>
            </a:pPr>
            <a:r>
              <a:rPr lang="de-DE" sz="4000" dirty="0">
                <a:solidFill>
                  <a:schemeClr val="tx1"/>
                </a:solidFill>
              </a:rPr>
              <a:t>durch verbale Äußerungen</a:t>
            </a:r>
          </a:p>
          <a:p>
            <a:pPr algn="just">
              <a:lnSpc>
                <a:spcPts val="1200"/>
              </a:lnSpc>
              <a:spcBef>
                <a:spcPts val="0"/>
              </a:spcBef>
            </a:pPr>
            <a:r>
              <a:rPr lang="de-DE" sz="4000" dirty="0">
                <a:solidFill>
                  <a:schemeClr val="tx1"/>
                </a:solidFill>
              </a:rPr>
              <a:t>über dritte Personen, z.B. Eltern, andere Kinder</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b="1" dirty="0">
                <a:solidFill>
                  <a:schemeClr val="tx1"/>
                </a:solidFill>
              </a:rPr>
              <a:t>In folgenden Situationen bringen die Kinder ihre Beschwerden an:</a:t>
            </a:r>
            <a:endParaRPr lang="de-DE" sz="4000" dirty="0">
              <a:solidFill>
                <a:schemeClr val="tx1"/>
              </a:solidFill>
            </a:endParaRPr>
          </a:p>
          <a:p>
            <a:pPr algn="just">
              <a:lnSpc>
                <a:spcPts val="1200"/>
              </a:lnSpc>
              <a:spcBef>
                <a:spcPts val="0"/>
              </a:spcBef>
            </a:pPr>
            <a:r>
              <a:rPr lang="de-DE" sz="4000" dirty="0">
                <a:solidFill>
                  <a:schemeClr val="tx1"/>
                </a:solidFill>
              </a:rPr>
              <a:t>Im Vier-Augen-Gespräch mit einer Fachkraft</a:t>
            </a:r>
          </a:p>
          <a:p>
            <a:pPr algn="just">
              <a:lnSpc>
                <a:spcPts val="1200"/>
              </a:lnSpc>
              <a:spcBef>
                <a:spcPts val="0"/>
              </a:spcBef>
            </a:pPr>
            <a:r>
              <a:rPr lang="de-DE" sz="4000" dirty="0">
                <a:solidFill>
                  <a:schemeClr val="tx1"/>
                </a:solidFill>
              </a:rPr>
              <a:t>Bei Freunden</a:t>
            </a:r>
          </a:p>
          <a:p>
            <a:pPr algn="just">
              <a:lnSpc>
                <a:spcPts val="1200"/>
              </a:lnSpc>
              <a:spcBef>
                <a:spcPts val="0"/>
              </a:spcBef>
            </a:pPr>
            <a:r>
              <a:rPr lang="de-DE" sz="4000" dirty="0">
                <a:solidFill>
                  <a:schemeClr val="tx1"/>
                </a:solidFill>
              </a:rPr>
              <a:t>Im (Spiel)-verhalten</a:t>
            </a:r>
          </a:p>
          <a:p>
            <a:pPr algn="just">
              <a:lnSpc>
                <a:spcPts val="1200"/>
              </a:lnSpc>
              <a:spcBef>
                <a:spcPts val="0"/>
              </a:spcBef>
            </a:pPr>
            <a:r>
              <a:rPr lang="de-DE" sz="4000" dirty="0">
                <a:solidFill>
                  <a:schemeClr val="tx1"/>
                </a:solidFill>
              </a:rPr>
              <a:t>Im Gesprächskreis mit der Klein-/Gesamtgruppe</a:t>
            </a:r>
          </a:p>
          <a:p>
            <a:pPr algn="just">
              <a:lnSpc>
                <a:spcPts val="1200"/>
              </a:lnSpc>
              <a:spcBef>
                <a:spcPts val="0"/>
              </a:spcBef>
            </a:pPr>
            <a:r>
              <a:rPr lang="de-DE" sz="4000" dirty="0">
                <a:solidFill>
                  <a:schemeClr val="tx1"/>
                </a:solidFill>
              </a:rPr>
              <a:t>Zuhause bei ihren Eltern</a:t>
            </a:r>
          </a:p>
          <a:p>
            <a:pPr algn="just">
              <a:lnSpc>
                <a:spcPts val="1200"/>
              </a:lnSpc>
              <a:spcBef>
                <a:spcPts val="0"/>
              </a:spcBef>
            </a:pPr>
            <a:r>
              <a:rPr lang="de-DE" sz="4000" dirty="0">
                <a:solidFill>
                  <a:schemeClr val="tx1"/>
                </a:solidFill>
              </a:rPr>
              <a:t>Bei der Leitung</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b="1" dirty="0">
                <a:solidFill>
                  <a:schemeClr val="tx1"/>
                </a:solidFill>
              </a:rPr>
              <a:t>Auf diese Weise werden die Beschwerden der Kinder von der pädagogischen Fachkraft aufgenommen, in einem Beschwerdeprotokoll dokumentiert und bearbeitet:</a:t>
            </a:r>
            <a:endParaRPr lang="de-DE" sz="4000" dirty="0">
              <a:solidFill>
                <a:schemeClr val="tx1"/>
              </a:solidFill>
            </a:endParaRPr>
          </a:p>
          <a:p>
            <a:pPr algn="just">
              <a:lnSpc>
                <a:spcPts val="1200"/>
              </a:lnSpc>
              <a:spcBef>
                <a:spcPts val="0"/>
              </a:spcBef>
            </a:pPr>
            <a:r>
              <a:rPr lang="de-DE" sz="4000" dirty="0">
                <a:solidFill>
                  <a:schemeClr val="tx1"/>
                </a:solidFill>
              </a:rPr>
              <a:t>sensible Wahrnehmung und Beobachtung</a:t>
            </a:r>
          </a:p>
          <a:p>
            <a:pPr algn="just">
              <a:lnSpc>
                <a:spcPts val="1200"/>
              </a:lnSpc>
              <a:spcBef>
                <a:spcPts val="0"/>
              </a:spcBef>
            </a:pPr>
            <a:r>
              <a:rPr lang="de-DE" sz="4000" dirty="0">
                <a:solidFill>
                  <a:schemeClr val="tx1"/>
                </a:solidFill>
              </a:rPr>
              <a:t>durch ein Gespräch mit dem Kind / den Kindern auf Augenhöhe und einer gemeinsamen Suche nach Antworten und Lösungen</a:t>
            </a:r>
          </a:p>
          <a:p>
            <a:pPr algn="just">
              <a:lnSpc>
                <a:spcPts val="1200"/>
              </a:lnSpc>
              <a:spcBef>
                <a:spcPts val="0"/>
              </a:spcBef>
            </a:pPr>
            <a:r>
              <a:rPr lang="de-DE" sz="4000" dirty="0">
                <a:solidFill>
                  <a:schemeClr val="tx1"/>
                </a:solidFill>
              </a:rPr>
              <a:t>im Gespräch mit der ganzen Gruppe (z.B. im Kreis)</a:t>
            </a:r>
          </a:p>
          <a:p>
            <a:pPr algn="just">
              <a:lnSpc>
                <a:spcPts val="1200"/>
              </a:lnSpc>
              <a:spcBef>
                <a:spcPts val="0"/>
              </a:spcBef>
            </a:pPr>
            <a:r>
              <a:rPr lang="de-DE" sz="4000" dirty="0">
                <a:solidFill>
                  <a:schemeClr val="tx1"/>
                </a:solidFill>
              </a:rPr>
              <a:t>im kollegialen Austausch (z.B. in der Teamsitzung, mit der Leitung)</a:t>
            </a:r>
          </a:p>
          <a:p>
            <a:pPr algn="just">
              <a:lnSpc>
                <a:spcPts val="1200"/>
              </a:lnSpc>
              <a:spcBef>
                <a:spcPts val="0"/>
              </a:spcBef>
            </a:pPr>
            <a:r>
              <a:rPr lang="de-DE" sz="4000" dirty="0">
                <a:solidFill>
                  <a:schemeClr val="tx1"/>
                </a:solidFill>
              </a:rPr>
              <a:t>in Gesprächen mit den Eltern (z.B. Tür- und Angelgespräch, Entwicklungsgespräche)</a:t>
            </a:r>
          </a:p>
          <a:p>
            <a:pPr algn="just">
              <a:lnSpc>
                <a:spcPts val="1200"/>
              </a:lnSpc>
              <a:spcBef>
                <a:spcPts val="0"/>
              </a:spcBef>
            </a:pPr>
            <a:r>
              <a:rPr lang="de-DE" sz="4000" dirty="0">
                <a:solidFill>
                  <a:schemeClr val="tx1"/>
                </a:solidFill>
              </a:rPr>
              <a:t>Rückfrage und Reflexion, ob die Beschwerde für alle Seiten zufriedenstellend geklärt wurde</a:t>
            </a:r>
          </a:p>
          <a:p>
            <a:pPr algn="just">
              <a:lnSpc>
                <a:spcPts val="1200"/>
              </a:lnSpc>
              <a:spcBef>
                <a:spcPts val="0"/>
              </a:spcBef>
            </a:pPr>
            <a:r>
              <a:rPr lang="de-DE" sz="4000" dirty="0">
                <a:solidFill>
                  <a:schemeClr val="tx1"/>
                </a:solidFill>
              </a:rPr>
              <a:t>Diese Dokumentation (Beschwerdeprotokoll) soll Aufschluss darüber geben, ob wie oft und in welchen zeitlichen Abständen zu einem bestimmten Thema Beschwerden auftreten</a:t>
            </a:r>
          </a:p>
          <a:p>
            <a:pPr marL="0" indent="0">
              <a:lnSpc>
                <a:spcPts val="1200"/>
              </a:lnSpc>
              <a:buNone/>
            </a:pPr>
            <a:endParaRPr lang="de-DE" sz="4000"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000" dirty="0">
              <a:solidFill>
                <a:schemeClr val="tx1"/>
              </a:solidFill>
            </a:endParaRPr>
          </a:p>
          <a:p>
            <a:pPr marL="0" indent="0">
              <a:lnSpc>
                <a:spcPts val="1200"/>
              </a:lnSpc>
              <a:buNone/>
            </a:pPr>
            <a:endParaRPr lang="de-DE" sz="4800" b="1" dirty="0"/>
          </a:p>
          <a:p>
            <a:pPr marL="0" indent="0">
              <a:buNone/>
            </a:pPr>
            <a:endParaRPr lang="de-DE" sz="4800" b="1" dirty="0"/>
          </a:p>
          <a:p>
            <a:pPr marL="0" indent="0">
              <a:buNone/>
            </a:pPr>
            <a:endParaRPr lang="de-DE" sz="44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22</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08184"/>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00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2. Pädagogisches Selbstverständnis</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2.8  Beschwerdemöglichkeiten für Kinder</a:t>
            </a:r>
            <a:endParaRPr lang="de-DE" sz="5600" b="1" dirty="0">
              <a:solidFill>
                <a:schemeClr val="tx1"/>
              </a:solidFill>
            </a:endParaRPr>
          </a:p>
          <a:p>
            <a:pPr marL="0" lvl="0" indent="0">
              <a:buNone/>
            </a:pPr>
            <a:br>
              <a:rPr lang="de-DE" sz="4800" dirty="0">
                <a:solidFill>
                  <a:schemeClr val="tx1"/>
                </a:solidFill>
                <a:ea typeface="Arial Unicode MS"/>
              </a:rPr>
            </a:br>
            <a:endParaRPr lang="de-DE" sz="3600" i="1" dirty="0">
              <a:solidFill>
                <a:schemeClr val="tx1"/>
              </a:solidFill>
            </a:endParaRPr>
          </a:p>
          <a:p>
            <a:pPr marL="0" indent="0" algn="just">
              <a:buNone/>
            </a:pPr>
            <a:endParaRPr lang="de-DE" sz="4000" dirty="0">
              <a:solidFill>
                <a:srgbClr val="FF0000"/>
              </a:solidFill>
            </a:endParaRP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		        Beschwerden, welche nicht im vorher genannten Rahmen bearbeitet und gelöst werden können, werden an 		        die Leitung und / oder den Träger weitergeleitet. Bei komplexen und tiefgreifenden Beschwerden wird eine 		        ausführliche Dokumentation erstellt.</a:t>
            </a:r>
          </a:p>
          <a:p>
            <a:pPr marL="0" indent="0" algn="just">
              <a:lnSpc>
                <a:spcPts val="1200"/>
              </a:lnSpc>
              <a:spcBef>
                <a:spcPts val="0"/>
              </a:spcBef>
              <a:buNone/>
            </a:pPr>
            <a:endParaRPr lang="de-DE" sz="4000" b="1" dirty="0">
              <a:solidFill>
                <a:schemeClr val="tx1"/>
              </a:solidFill>
            </a:endParaRPr>
          </a:p>
          <a:p>
            <a:pPr marL="0" indent="0" algn="just">
              <a:lnSpc>
                <a:spcPts val="1200"/>
              </a:lnSpc>
              <a:spcBef>
                <a:spcPts val="0"/>
              </a:spcBef>
              <a:buNone/>
            </a:pPr>
            <a:r>
              <a:rPr lang="de-DE" sz="4000" b="1" dirty="0">
                <a:solidFill>
                  <a:schemeClr val="tx1"/>
                </a:solidFill>
              </a:rPr>
              <a:t>		        Beispiel eines Beschwerdevorgangs in unserer Einrichtung:</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		        Ein Kind äußert bei einer pädagogischen Fachkraft „Das ist voll blöd, dass wir erst so spät am Morgen im Sand 		        spielen können. Ich möchte schon früher raus!“ Die Fachkraft geht im Vier-Augen-Gespräch auf die Aussage 		        des Kindes ein und bringt das Anliegen im Gesprächskreis der Gruppe vor, befragt die anderen Kinder nach 		        ihrer Meinung und sammelt Lösungsvorschläge. Diese nimmt sie mit in die Teamsitzung, um sich darüber 		        auszutauschen und eine Entscheidung zu treffen. Gemeinsam wird festgelegt, dass auch während dem 		        Freispiel jeweils zwei Kinder einer Gruppe im Sandkasten spielen dürfen. In einem weiteren Gesprächskreis 		        wird den Kindern das Ergebnis der Teamsitzung vorgestellt und nochmals mit ihnen besprochen 			        (Zustimmung oder Änderungsvorschläge der Kinder werden berücksichtigt).</a:t>
            </a:r>
          </a:p>
          <a:p>
            <a:pPr marL="18900" lvl="0" indent="0" algn="just">
              <a:lnSpc>
                <a:spcPts val="1200"/>
              </a:lnSpc>
              <a:spcBef>
                <a:spcPts val="0"/>
              </a:spcBef>
              <a:buNone/>
              <a:tabLst>
                <a:tab pos="228600" algn="l"/>
              </a:tabLst>
            </a:pPr>
            <a:endParaRPr lang="de-DE" sz="4000" dirty="0">
              <a:solidFill>
                <a:schemeClr val="tx1"/>
              </a:solidFill>
              <a:ea typeface="Times New Roman"/>
            </a:endParaRPr>
          </a:p>
          <a:p>
            <a:pPr marL="18900" lvl="0" indent="0" algn="just">
              <a:lnSpc>
                <a:spcPts val="1200"/>
              </a:lnSpc>
              <a:spcBef>
                <a:spcPts val="0"/>
              </a:spcBef>
              <a:buNone/>
              <a:tabLst>
                <a:tab pos="228600" algn="l"/>
              </a:tabLst>
            </a:pPr>
            <a:endParaRPr lang="de-DE" sz="4000" b="1" dirty="0">
              <a:solidFill>
                <a:schemeClr val="tx1"/>
              </a:solidFill>
              <a:ea typeface="Times New Roman"/>
            </a:endParaRPr>
          </a:p>
          <a:p>
            <a:pPr marL="18900" lvl="0" indent="0" algn="just">
              <a:lnSpc>
                <a:spcPts val="1200"/>
              </a:lnSpc>
              <a:spcBef>
                <a:spcPts val="0"/>
              </a:spcBef>
              <a:buNone/>
              <a:tabLst>
                <a:tab pos="228600" algn="l"/>
              </a:tabLst>
            </a:pPr>
            <a:endParaRPr lang="de-DE" sz="4000" b="1" dirty="0">
              <a:solidFill>
                <a:schemeClr val="tx1"/>
              </a:solidFill>
              <a:ea typeface="Times New Roman"/>
            </a:endParaRPr>
          </a:p>
          <a:p>
            <a:pPr marL="18900" lvl="0" indent="0" algn="just">
              <a:lnSpc>
                <a:spcPts val="1200"/>
              </a:lnSpc>
              <a:spcBef>
                <a:spcPts val="0"/>
              </a:spcBef>
              <a:buNone/>
              <a:tabLst>
                <a:tab pos="228600" algn="l"/>
              </a:tabLst>
            </a:pPr>
            <a:r>
              <a:rPr lang="de-DE" sz="4000" b="1" dirty="0">
                <a:solidFill>
                  <a:schemeClr val="tx1"/>
                </a:solidFill>
                <a:ea typeface="Times New Roman"/>
              </a:rPr>
              <a:t>Beschwerden von Krippenkindern</a:t>
            </a:r>
          </a:p>
          <a:p>
            <a:pPr marL="18900" lvl="0" indent="0" algn="just">
              <a:lnSpc>
                <a:spcPts val="1200"/>
              </a:lnSpc>
              <a:spcBef>
                <a:spcPts val="0"/>
              </a:spcBef>
              <a:buNone/>
              <a:tabLst>
                <a:tab pos="228600" algn="l"/>
              </a:tabLst>
            </a:pPr>
            <a:endParaRPr lang="de-DE" sz="4000" b="1" dirty="0">
              <a:solidFill>
                <a:schemeClr val="tx1"/>
              </a:solidFill>
              <a:ea typeface="Times New Roman"/>
            </a:endParaRPr>
          </a:p>
          <a:p>
            <a:pPr marL="0" indent="0" algn="just">
              <a:lnSpc>
                <a:spcPts val="1200"/>
              </a:lnSpc>
              <a:spcBef>
                <a:spcPts val="0"/>
              </a:spcBef>
              <a:buNone/>
            </a:pPr>
            <a:r>
              <a:rPr lang="de-DE" sz="4000" dirty="0">
                <a:solidFill>
                  <a:schemeClr val="tx1"/>
                </a:solidFill>
              </a:rPr>
              <a:t>Ein Krippenkind kann durch nonverbale Zeichen (Mimik, Gestik, Distanz…) signalisieren, dass ihm bestimmte Situationen Unbehagen bereiten. </a:t>
            </a:r>
          </a:p>
          <a:p>
            <a:pPr marL="0" indent="0" algn="just">
              <a:lnSpc>
                <a:spcPts val="1200"/>
              </a:lnSpc>
              <a:spcBef>
                <a:spcPts val="0"/>
              </a:spcBef>
              <a:buNone/>
            </a:pPr>
            <a:r>
              <a:rPr lang="de-DE" sz="4000" dirty="0">
                <a:solidFill>
                  <a:schemeClr val="tx1"/>
                </a:solidFill>
              </a:rPr>
              <a:t>Es ist Aufgabe der begleitenden Fachkräfte, diese Signale zu entschlüsseln und einen achtsamen Umgang mit jedem Kind zu pflegen. </a:t>
            </a:r>
          </a:p>
          <a:p>
            <a:pPr marL="0" indent="0" algn="just">
              <a:lnSpc>
                <a:spcPts val="1200"/>
              </a:lnSpc>
              <a:spcBef>
                <a:spcPts val="0"/>
              </a:spcBef>
              <a:buNone/>
            </a:pPr>
            <a:r>
              <a:rPr lang="de-DE" sz="4000" dirty="0">
                <a:solidFill>
                  <a:schemeClr val="tx1"/>
                </a:solidFill>
              </a:rPr>
              <a:t>Die Beschwerden können in der Krippe wie folgt aussehen: </a:t>
            </a:r>
            <a:r>
              <a:rPr lang="de-DE" sz="4000" dirty="0" err="1">
                <a:solidFill>
                  <a:schemeClr val="tx1"/>
                </a:solidFill>
              </a:rPr>
              <a:t>zornen</a:t>
            </a:r>
            <a:r>
              <a:rPr lang="de-DE" sz="4000" dirty="0">
                <a:solidFill>
                  <a:schemeClr val="tx1"/>
                </a:solidFill>
              </a:rPr>
              <a:t>, weinen, Rückzug oder in den Vordergrund drängen, Verweigerung, verbal (z.B. Nein!), beißen etc.</a:t>
            </a:r>
          </a:p>
          <a:p>
            <a:pPr marL="0" indent="0" algn="just">
              <a:lnSpc>
                <a:spcPts val="1200"/>
              </a:lnSpc>
              <a:spcBef>
                <a:spcPts val="0"/>
              </a:spcBef>
              <a:buNone/>
            </a:pPr>
            <a:r>
              <a:rPr lang="de-DE" sz="4000" dirty="0">
                <a:solidFill>
                  <a:schemeClr val="tx1"/>
                </a:solidFill>
              </a:rPr>
              <a:t>In der aktuellen Situation geben wir den Kindern emotionale Unterstützung und klären zeitnah die Ursachen des Konflikts, um den Kindern Lösungsstrategien aufzuzeigen. Dabei sollen die Kinder erfahren, dass sie mit ihren Beschwerden ernstgenommen werden und dass es sich lohnt für etwas einzustehen.</a:t>
            </a:r>
          </a:p>
          <a:p>
            <a:pPr marL="18900" lvl="0" indent="0" algn="just">
              <a:lnSpc>
                <a:spcPts val="1200"/>
              </a:lnSpc>
              <a:spcBef>
                <a:spcPts val="0"/>
              </a:spcBef>
              <a:buNone/>
              <a:tabLst>
                <a:tab pos="228600" algn="l"/>
              </a:tabLst>
            </a:pPr>
            <a:endParaRPr lang="de-DE" sz="4000" dirty="0">
              <a:solidFill>
                <a:srgbClr val="FF0000"/>
              </a:solidFill>
              <a:ea typeface="Times New Roman"/>
            </a:endParaRPr>
          </a:p>
          <a:p>
            <a:pPr marL="0" indent="0">
              <a:lnSpc>
                <a:spcPts val="1200"/>
              </a:lnSpc>
              <a:spcBef>
                <a:spcPts val="0"/>
              </a:spcBef>
              <a:buNone/>
            </a:pPr>
            <a:endParaRPr lang="de-DE" sz="4000" dirty="0">
              <a:solidFill>
                <a:schemeClr val="tx1"/>
              </a:solidFill>
            </a:endParaRPr>
          </a:p>
          <a:p>
            <a:pPr marL="0" lvl="0" indent="0">
              <a:lnSpc>
                <a:spcPts val="1200"/>
              </a:lnSpc>
              <a:spcBef>
                <a:spcPts val="0"/>
              </a:spcBef>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800" b="1" dirty="0">
              <a:solidFill>
                <a:schemeClr val="tx1"/>
              </a:solidFill>
            </a:endParaRPr>
          </a:p>
          <a:p>
            <a:pPr marL="0" lvl="0" indent="0">
              <a:lnSpc>
                <a:spcPts val="1200"/>
              </a:lnSpc>
              <a:buNone/>
            </a:pPr>
            <a:endParaRPr lang="de-DE" sz="4000" dirty="0">
              <a:solidFill>
                <a:schemeClr val="tx1"/>
              </a:solidFill>
            </a:endParaRPr>
          </a:p>
          <a:p>
            <a:pPr marL="0" indent="0">
              <a:lnSpc>
                <a:spcPts val="1200"/>
              </a:lnSpc>
              <a:buNone/>
            </a:pPr>
            <a:endParaRPr lang="de-DE" sz="4800" b="1" dirty="0"/>
          </a:p>
          <a:p>
            <a:pPr marL="0" indent="0">
              <a:buNone/>
            </a:pPr>
            <a:endParaRPr lang="de-DE" sz="4800" b="1" dirty="0"/>
          </a:p>
          <a:p>
            <a:pPr marL="0" indent="0">
              <a:buNone/>
            </a:pPr>
            <a:endParaRPr lang="de-DE" sz="44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2"/>
          <p:cNvSpPr>
            <a:spLocks noGrp="1"/>
          </p:cNvSpPr>
          <p:nvPr>
            <p:ph type="sldNum" sz="quarter" idx="11"/>
          </p:nvPr>
        </p:nvSpPr>
        <p:spPr>
          <a:xfrm>
            <a:off x="8686800" y="5740400"/>
            <a:ext cx="381000" cy="365125"/>
          </a:xfrm>
        </p:spPr>
        <p:txBody>
          <a:bodyPr/>
          <a:lstStyle/>
          <a:p>
            <a:r>
              <a:rPr lang="de-DE" dirty="0">
                <a:solidFill>
                  <a:srgbClr val="3E3D2D">
                    <a:lumMod val="60000"/>
                    <a:lumOff val="40000"/>
                  </a:srgbClr>
                </a:solidFill>
              </a:rPr>
              <a:t>23</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08184"/>
            <a:ext cx="15113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FA891B02-B8BC-46C9-90DA-D2CA2C3C1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282" y="1844824"/>
            <a:ext cx="2131729" cy="20060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4427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1600" dirty="0">
                <a:solidFill>
                  <a:srgbClr val="675D59"/>
                </a:solidFill>
              </a:rPr>
              <a:t>,</a:t>
            </a:r>
            <a:endParaRPr lang="de-DE" sz="6400" dirty="0">
              <a:solidFill>
                <a:srgbClr val="675D59"/>
              </a:solidFill>
            </a:endParaRPr>
          </a:p>
          <a:p>
            <a:pPr marL="0" lvl="0" indent="0">
              <a:buNone/>
            </a:pPr>
            <a:r>
              <a:rPr lang="de-DE" sz="4800" dirty="0">
                <a:solidFill>
                  <a:schemeClr val="tx1"/>
                </a:solidFill>
              </a:rPr>
              <a:t>3.1  Anmeldeverfahren und Eingewöhnungsgespräch</a:t>
            </a:r>
          </a:p>
          <a:p>
            <a:pPr marL="0" lvl="0" indent="0">
              <a:buNone/>
            </a:pPr>
            <a:endParaRPr lang="de-DE" sz="4800" b="1" dirty="0">
              <a:solidFill>
                <a:srgbClr val="3E3D2D"/>
              </a:solidFill>
            </a:endParaRPr>
          </a:p>
          <a:p>
            <a:pPr marL="0" lvl="0" indent="0">
              <a:lnSpc>
                <a:spcPts val="1200"/>
              </a:lnSpc>
              <a:spcBef>
                <a:spcPts val="0"/>
              </a:spcBef>
              <a:buNone/>
            </a:pPr>
            <a:r>
              <a:rPr lang="de-DE" sz="4000" dirty="0">
                <a:solidFill>
                  <a:schemeClr val="tx1"/>
                </a:solidFill>
              </a:rPr>
              <a:t>Unter dem Anmeldeverfahren verstehen wir den Zeitraum des Erstkontaktes bis zur Anmeldung. Hier entsteht der erste Kontakt zu Ihnen, als neue Eltern mit ihrem/n Kind / Kindern. Das gute Gelingen des Anmeldeverfahrens ist prägend für eine gute spätere Zusammenarbeit mit den Ihnen. </a:t>
            </a:r>
            <a:r>
              <a:rPr lang="de-DE" sz="4000" dirty="0">
                <a:solidFill>
                  <a:srgbClr val="3E3D2D"/>
                </a:solidFill>
              </a:rPr>
              <a:t>Im Mittelpunkt des Eingewöhnungsgespräches steht der Erstkontakt zwischen Ihnen und der Fachkraft, der Austausch über Ihr Kind sowie die Besichtigung und Erkundung der Räumlichkeiten.</a:t>
            </a:r>
          </a:p>
          <a:p>
            <a:pPr marL="0" lvl="0" indent="0">
              <a:lnSpc>
                <a:spcPts val="1200"/>
              </a:lnSpc>
              <a:spcBef>
                <a:spcPts val="0"/>
              </a:spcBef>
              <a:buNone/>
            </a:pPr>
            <a:endParaRPr lang="de-DE" sz="4000" i="1" dirty="0">
              <a:solidFill>
                <a:schemeClr val="tx1"/>
              </a:solidFill>
            </a:endParaRPr>
          </a:p>
          <a:p>
            <a:pPr marL="0" indent="0">
              <a:lnSpc>
                <a:spcPts val="1200"/>
              </a:lnSpc>
              <a:spcBef>
                <a:spcPts val="0"/>
              </a:spcBef>
              <a:spcAft>
                <a:spcPts val="0"/>
              </a:spcAft>
              <a:buNone/>
            </a:pPr>
            <a:r>
              <a:rPr lang="de-DE" sz="4400" b="1" dirty="0"/>
              <a:t>Im Mittelpunkt des Anmeldverfahrens stehen folgende Ziele:</a:t>
            </a:r>
          </a:p>
          <a:p>
            <a:pPr marL="0" indent="0">
              <a:lnSpc>
                <a:spcPts val="1200"/>
              </a:lnSpc>
              <a:spcBef>
                <a:spcPts val="0"/>
              </a:spcBef>
              <a:spcAft>
                <a:spcPts val="0"/>
              </a:spcAft>
              <a:buNone/>
            </a:pPr>
            <a:endParaRPr lang="de-DE" sz="4000" b="1" dirty="0"/>
          </a:p>
          <a:p>
            <a:pPr>
              <a:lnSpc>
                <a:spcPts val="1200"/>
              </a:lnSpc>
              <a:spcBef>
                <a:spcPts val="0"/>
              </a:spcBef>
              <a:spcAft>
                <a:spcPts val="0"/>
              </a:spcAft>
              <a:buFont typeface="Arial" panose="020B0604020202020204" pitchFamily="34" charset="0"/>
              <a:buChar char="•"/>
            </a:pPr>
            <a:r>
              <a:rPr lang="de-DE" sz="4000" dirty="0"/>
              <a:t>Sie, als Eltern, kennen die wichtigsten Grundlagen und Rahmenbedingungen der Einrichtung (Ziele der päd. Arbeit, Vorgaben, Rahmenbedingungen, Kosten, Öffnungszeiten, Ferienplan, Versicherung ....).</a:t>
            </a:r>
          </a:p>
          <a:p>
            <a:pPr>
              <a:lnSpc>
                <a:spcPts val="1200"/>
              </a:lnSpc>
              <a:spcBef>
                <a:spcPts val="0"/>
              </a:spcBef>
              <a:spcAft>
                <a:spcPts val="0"/>
              </a:spcAft>
              <a:buFont typeface="Arial" panose="020B0604020202020204" pitchFamily="34" charset="0"/>
              <a:buChar char="•"/>
            </a:pPr>
            <a:r>
              <a:rPr lang="de-DE" sz="4000" dirty="0"/>
              <a:t>Sie können aufgrund aller Informationen eine sachgerechte Entscheidung treffen.</a:t>
            </a:r>
          </a:p>
          <a:p>
            <a:pPr>
              <a:lnSpc>
                <a:spcPts val="1200"/>
              </a:lnSpc>
              <a:spcBef>
                <a:spcPts val="0"/>
              </a:spcBef>
              <a:spcAft>
                <a:spcPts val="0"/>
              </a:spcAft>
              <a:buFont typeface="Arial" panose="020B0604020202020204" pitchFamily="34" charset="0"/>
              <a:buChar char="•"/>
            </a:pPr>
            <a:r>
              <a:rPr lang="de-DE" sz="4000" dirty="0"/>
              <a:t>Die</a:t>
            </a:r>
            <a:r>
              <a:rPr lang="de-DE" sz="4000" b="1" i="1" dirty="0"/>
              <a:t> </a:t>
            </a:r>
            <a:r>
              <a:rPr lang="de-DE" sz="4000" dirty="0">
                <a:ea typeface="Times New Roman"/>
              </a:rPr>
              <a:t>Leiterin ist über besondere Lebenssituationen des Kindes innerhalb Ihrer Familie informiert.</a:t>
            </a:r>
            <a:r>
              <a:rPr lang="de-DE" sz="4000" dirty="0">
                <a:latin typeface="Arial"/>
                <a:ea typeface="Times New Roman"/>
              </a:rPr>
              <a:t> </a:t>
            </a:r>
          </a:p>
          <a:p>
            <a:pPr marL="0" indent="0">
              <a:lnSpc>
                <a:spcPts val="1200"/>
              </a:lnSpc>
              <a:spcBef>
                <a:spcPts val="0"/>
              </a:spcBef>
              <a:spcAft>
                <a:spcPts val="0"/>
              </a:spcAft>
              <a:buNone/>
            </a:pPr>
            <a:endParaRPr lang="de-DE" sz="4000" b="1" dirty="0"/>
          </a:p>
          <a:p>
            <a:pPr marL="0" lvl="0" indent="0" algn="just">
              <a:lnSpc>
                <a:spcPts val="1200"/>
              </a:lnSpc>
              <a:spcBef>
                <a:spcPts val="0"/>
              </a:spcBef>
              <a:buNone/>
              <a:tabLst>
                <a:tab pos="914400" algn="l"/>
              </a:tabLst>
            </a:pPr>
            <a:r>
              <a:rPr lang="de-DE" sz="4000" dirty="0">
                <a:ea typeface="Times New Roman"/>
              </a:rPr>
              <a:t>Den Erstkontakt zu Ihnen als Eltern in der Gemeinde Neukirch stellen wir bereits mit der Geburt Ihres Kindes her, indem wir mit einem persönlichen Schreiben zur Geburt Ihres Kindes gratulieren und Sie bereits hier über Betreuungsmöglichkeiten innerhalb der Gemeinde informieren.</a:t>
            </a:r>
          </a:p>
          <a:p>
            <a:pPr marL="0" lvl="0" indent="0" algn="just">
              <a:lnSpc>
                <a:spcPts val="1200"/>
              </a:lnSpc>
              <a:spcBef>
                <a:spcPts val="0"/>
              </a:spcBef>
              <a:buNone/>
              <a:tabLst>
                <a:tab pos="914400" algn="l"/>
              </a:tabLst>
            </a:pPr>
            <a:r>
              <a:rPr lang="de-DE" sz="4000" dirty="0">
                <a:ea typeface="Times New Roman"/>
              </a:rPr>
              <a:t>Dadurch haben Sie auch die Möglichkeit über den beiliegenden Fragenbogen ihren persönlichen Betreuungsbedarf bei der Gemeinde rechtzeitig anzumelden.</a:t>
            </a:r>
          </a:p>
          <a:p>
            <a:pPr marL="0" lvl="0" indent="0" algn="just">
              <a:lnSpc>
                <a:spcPts val="1200"/>
              </a:lnSpc>
              <a:spcBef>
                <a:spcPts val="0"/>
              </a:spcBef>
              <a:buNone/>
              <a:tabLst>
                <a:tab pos="914400" algn="l"/>
              </a:tabLst>
            </a:pPr>
            <a:r>
              <a:rPr lang="de-DE" sz="4000" dirty="0">
                <a:ea typeface="Times New Roman"/>
              </a:rPr>
              <a:t>Über die Anmeldetage,</a:t>
            </a:r>
            <a:r>
              <a:rPr lang="de-DE" sz="4000" dirty="0">
                <a:solidFill>
                  <a:srgbClr val="3E3D2D"/>
                </a:solidFill>
                <a:ea typeface="Times New Roman"/>
              </a:rPr>
              <a:t> Aufnahmekriterien und das pädagogische Profil der Kindertageseinrichtung</a:t>
            </a:r>
            <a:r>
              <a:rPr lang="de-DE" sz="4000" dirty="0">
                <a:ea typeface="Times New Roman"/>
              </a:rPr>
              <a:t> informieren wir jährlich per Post.</a:t>
            </a:r>
            <a:br>
              <a:rPr lang="de-DE" sz="4000" dirty="0">
                <a:ea typeface="Times New Roman"/>
              </a:rPr>
            </a:br>
            <a:r>
              <a:rPr lang="de-DE" sz="4000" dirty="0">
                <a:ea typeface="Times New Roman"/>
              </a:rPr>
              <a:t>Auch auf unserer Homepage </a:t>
            </a:r>
            <a:r>
              <a:rPr lang="de-DE" sz="4000" dirty="0">
                <a:solidFill>
                  <a:srgbClr val="002060"/>
                </a:solidFill>
                <a:ea typeface="Times New Roman"/>
              </a:rPr>
              <a:t>(</a:t>
            </a:r>
            <a:r>
              <a:rPr lang="de-DE" sz="4000" dirty="0">
                <a:solidFill>
                  <a:srgbClr val="002060"/>
                </a:solidFill>
                <a:ea typeface="Times New Roman"/>
                <a:hlinkClick r:id="rId3"/>
              </a:rPr>
              <a:t>www.neukirch-gemeinde</a:t>
            </a:r>
            <a:r>
              <a:rPr lang="de-DE" sz="4000" dirty="0">
                <a:solidFill>
                  <a:srgbClr val="002060"/>
                </a:solidFill>
                <a:ea typeface="Times New Roman"/>
              </a:rPr>
              <a:t>. – </a:t>
            </a:r>
            <a:r>
              <a:rPr lang="de-DE" sz="4000" dirty="0">
                <a:ea typeface="Times New Roman"/>
              </a:rPr>
              <a:t>Gemeindeeinrichtungen) oder im Gemeindeblatt finden Sie zahlreiche Informationen über uns. </a:t>
            </a:r>
          </a:p>
          <a:p>
            <a:pPr marL="0" lvl="0" indent="0" algn="just">
              <a:lnSpc>
                <a:spcPts val="1200"/>
              </a:lnSpc>
              <a:spcBef>
                <a:spcPts val="0"/>
              </a:spcBef>
              <a:buNone/>
              <a:tabLst>
                <a:tab pos="914400" algn="l"/>
              </a:tabLst>
            </a:pPr>
            <a:r>
              <a:rPr lang="de-DE" sz="4000" dirty="0">
                <a:ea typeface="Times New Roman"/>
              </a:rPr>
              <a:t>In der Regel stellen wir Ihnen Anfang März Anmeldetermine zur Verfügung.</a:t>
            </a:r>
            <a:r>
              <a:rPr lang="de-DE" sz="4000" i="1" dirty="0">
                <a:ea typeface="Times New Roman"/>
              </a:rPr>
              <a:t> </a:t>
            </a:r>
            <a:r>
              <a:rPr lang="de-DE" sz="4000" dirty="0">
                <a:ea typeface="Times New Roman"/>
              </a:rPr>
              <a:t>Danach erfolgt die jährliche Bedarfsplanung, welche sowohl dem Gemeinderat, als auch dem Elternbeirat vorgelegt wird und schließlich im Gemeinderat verabschiedet werden muss. </a:t>
            </a:r>
            <a:endParaRPr lang="de-DE" sz="4000" i="1" dirty="0">
              <a:ea typeface="Times New Roman"/>
            </a:endParaRPr>
          </a:p>
          <a:p>
            <a:pPr marL="0" lvl="0" indent="0" algn="just">
              <a:lnSpc>
                <a:spcPts val="1200"/>
              </a:lnSpc>
              <a:spcBef>
                <a:spcPts val="0"/>
              </a:spcBef>
              <a:buNone/>
              <a:tabLst>
                <a:tab pos="914400" algn="l"/>
              </a:tabLst>
            </a:pPr>
            <a:r>
              <a:rPr lang="de-DE" sz="4000" dirty="0">
                <a:solidFill>
                  <a:srgbClr val="3E3D2D"/>
                </a:solidFill>
                <a:ea typeface="Times New Roman"/>
              </a:rPr>
              <a:t>Spätestens im Juli desselben Jahres - nach Beendigung der Bedarfsplanung / Beschluss des Gemeinderates – erhalten Sie grundsätzlich die </a:t>
            </a:r>
            <a:br>
              <a:rPr lang="de-DE" sz="4000" dirty="0">
                <a:solidFill>
                  <a:srgbClr val="3E3D2D"/>
                </a:solidFill>
                <a:ea typeface="Times New Roman"/>
              </a:rPr>
            </a:br>
            <a:r>
              <a:rPr lang="de-DE" sz="4000" dirty="0">
                <a:solidFill>
                  <a:srgbClr val="3E3D2D"/>
                </a:solidFill>
                <a:ea typeface="Times New Roman"/>
              </a:rPr>
              <a:t>Zu- oder Absage für Ihren Kindergarten- oder Krippenplatz des geplanten Kindergartenjahres. Ausnahmen sind jedoch möglich beispielsweise bei der Neueinrichtung einer Gruppe.</a:t>
            </a:r>
          </a:p>
          <a:p>
            <a:pPr marL="0" lvl="0" indent="0" algn="just">
              <a:lnSpc>
                <a:spcPts val="1200"/>
              </a:lnSpc>
              <a:spcBef>
                <a:spcPts val="0"/>
              </a:spcBef>
              <a:buNone/>
              <a:tabLst>
                <a:tab pos="914400" algn="l"/>
              </a:tabLst>
            </a:pPr>
            <a:endParaRPr lang="de-DE" sz="4000" dirty="0">
              <a:solidFill>
                <a:srgbClr val="3E3D2D"/>
              </a:solidFill>
              <a:ea typeface="Times New Roman"/>
            </a:endParaRPr>
          </a:p>
          <a:p>
            <a:pPr marL="0" lvl="0" indent="0" algn="just">
              <a:lnSpc>
                <a:spcPts val="1200"/>
              </a:lnSpc>
              <a:spcBef>
                <a:spcPts val="0"/>
              </a:spcBef>
              <a:buNone/>
              <a:tabLst>
                <a:tab pos="914400" algn="l"/>
              </a:tabLst>
            </a:pPr>
            <a:r>
              <a:rPr lang="de-DE" sz="4000" dirty="0">
                <a:solidFill>
                  <a:srgbClr val="3E3D2D"/>
                </a:solidFill>
                <a:ea typeface="Times New Roman"/>
              </a:rPr>
              <a:t>Im Falle einer Zusage müssen Sie die verbindliche Annahme des Kindergarten- oder Krippenplatzes erklären und</a:t>
            </a:r>
            <a:r>
              <a:rPr lang="de-DE" sz="4000" i="1" dirty="0">
                <a:solidFill>
                  <a:srgbClr val="3E3D2D"/>
                </a:solidFill>
                <a:ea typeface="Times New Roman"/>
              </a:rPr>
              <a:t> </a:t>
            </a:r>
            <a:r>
              <a:rPr lang="de-DE" sz="4000" dirty="0">
                <a:solidFill>
                  <a:srgbClr val="3E3D2D"/>
                </a:solidFill>
                <a:ea typeface="Times New Roman"/>
              </a:rPr>
              <a:t>spätestens 1 Monat vor dem eigentlichen Aufnahmemonat bei den jeweiligen Fachkraft anrufen, um einen Termin für das vorgeschaltete Eingewöhnungsgespräch zu vereinbaren.</a:t>
            </a:r>
            <a:r>
              <a:rPr lang="de-DE" sz="4000" i="1" dirty="0">
                <a:solidFill>
                  <a:srgbClr val="3E3D2D"/>
                </a:solidFill>
                <a:ea typeface="Times New Roman"/>
              </a:rPr>
              <a:t> </a:t>
            </a:r>
            <a:r>
              <a:rPr lang="de-DE" sz="4000" dirty="0">
                <a:solidFill>
                  <a:srgbClr val="3E3D2D"/>
                </a:solidFill>
                <a:ea typeface="Times New Roman"/>
              </a:rPr>
              <a:t>Im Verlauf des Gespräches erfahren Sie auch das geplante Aufnahmedatum für den 1. Krippen bzw. 1. Kindergartentag.</a:t>
            </a:r>
          </a:p>
          <a:p>
            <a:pPr marL="0" lvl="0" indent="0" algn="just">
              <a:lnSpc>
                <a:spcPts val="1200"/>
              </a:lnSpc>
              <a:spcBef>
                <a:spcPts val="0"/>
              </a:spcBef>
              <a:buNone/>
              <a:tabLst>
                <a:tab pos="914400" algn="l"/>
              </a:tabLst>
            </a:pPr>
            <a:endParaRPr lang="de-DE" sz="4000" i="1" dirty="0">
              <a:solidFill>
                <a:srgbClr val="3E3D2D"/>
              </a:solidFill>
              <a:ea typeface="Times New Roman"/>
            </a:endParaRPr>
          </a:p>
          <a:p>
            <a:pPr marL="0" lvl="0" indent="0" algn="just">
              <a:lnSpc>
                <a:spcPts val="1200"/>
              </a:lnSpc>
              <a:spcBef>
                <a:spcPts val="0"/>
              </a:spcBef>
              <a:buNone/>
              <a:tabLst>
                <a:tab pos="914400" algn="l"/>
                <a:tab pos="1485900" algn="l"/>
              </a:tabLst>
            </a:pPr>
            <a:r>
              <a:rPr lang="de-DE" sz="4000" dirty="0">
                <a:solidFill>
                  <a:srgbClr val="3E3D2D"/>
                </a:solidFill>
                <a:ea typeface="Times New Roman"/>
              </a:rPr>
              <a:t>Es gibt viele wichtige Kriterien für eine Gruppenzusammenstellung und deshalb haben Sie Verständnis, wenn wir nicht in jedem Fall Ihre persönlichen Wünsche erfüllen können. Die Einteilung der Gruppen übernimmt die Einrichtungsleitung in Absprache mit dem gesamten Team.</a:t>
            </a:r>
          </a:p>
          <a:p>
            <a:pPr marL="0" lvl="0" indent="0" algn="just">
              <a:lnSpc>
                <a:spcPts val="1200"/>
              </a:lnSpc>
              <a:spcBef>
                <a:spcPts val="0"/>
              </a:spcBef>
              <a:buNone/>
              <a:tabLst>
                <a:tab pos="914400" algn="l"/>
              </a:tabLst>
            </a:pPr>
            <a:endParaRPr lang="de-DE" sz="4000" i="1" dirty="0">
              <a:solidFill>
                <a:srgbClr val="3E3D2D"/>
              </a:solidFill>
              <a:ea typeface="Times New Roman"/>
            </a:endParaRPr>
          </a:p>
          <a:p>
            <a:pPr marL="0" lvl="0" indent="0" algn="just">
              <a:lnSpc>
                <a:spcPts val="1200"/>
              </a:lnSpc>
              <a:spcBef>
                <a:spcPts val="0"/>
              </a:spcBef>
              <a:buNone/>
              <a:tabLst>
                <a:tab pos="914400" algn="l"/>
              </a:tabLst>
            </a:pPr>
            <a:r>
              <a:rPr lang="de-DE" sz="4000" dirty="0">
                <a:ea typeface="Times New Roman"/>
              </a:rPr>
              <a:t>Im Falle einer Absage, einer späterer Anmeldung bei Zuzug, Veränderung der Familienverhältnisse, Berufstätigkeit oder aus anderen Gründen können Sie  Ihr Kind / Ihre Kinder auch während des Jahres bei uns anmelden, allerdings können wir dann falls</a:t>
            </a:r>
            <a:r>
              <a:rPr lang="de-DE" sz="4000" i="1" dirty="0">
                <a:ea typeface="Times New Roman"/>
              </a:rPr>
              <a:t> </a:t>
            </a:r>
            <a:r>
              <a:rPr lang="de-DE" sz="4000" dirty="0">
                <a:ea typeface="Times New Roman"/>
              </a:rPr>
              <a:t>vorhanden nur freigewordene Plätze </a:t>
            </a:r>
            <a:r>
              <a:rPr lang="de-DE" sz="4000" u="sng" dirty="0">
                <a:ea typeface="Times New Roman"/>
              </a:rPr>
              <a:t>oder </a:t>
            </a:r>
            <a:r>
              <a:rPr lang="de-DE" sz="4000" dirty="0">
                <a:ea typeface="Times New Roman"/>
              </a:rPr>
              <a:t>Restplätze vergeben – siehe Anmeldekriterien.</a:t>
            </a: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368922"/>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24</a:t>
            </a:r>
          </a:p>
        </p:txBody>
      </p:sp>
    </p:spTree>
    <p:extLst>
      <p:ext uri="{BB962C8B-B14F-4D97-AF65-F5344CB8AC3E}">
        <p14:creationId xmlns:p14="http://schemas.microsoft.com/office/powerpoint/2010/main" val="2964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3.2  Gestaltung unterschiedlicher Eingewöhnungsprozesse </a:t>
            </a:r>
          </a:p>
          <a:p>
            <a:pPr marL="0" lvl="0" indent="0">
              <a:lnSpc>
                <a:spcPts val="1200"/>
              </a:lnSpc>
              <a:spcBef>
                <a:spcPts val="0"/>
              </a:spcBef>
              <a:buNone/>
            </a:pPr>
            <a:endParaRPr lang="de-DE" sz="4400" b="1" dirty="0">
              <a:solidFill>
                <a:srgbClr val="FF0000"/>
              </a:solidFill>
            </a:endParaRPr>
          </a:p>
          <a:p>
            <a:pPr marL="0" lvl="0" indent="0">
              <a:lnSpc>
                <a:spcPts val="1200"/>
              </a:lnSpc>
              <a:spcBef>
                <a:spcPts val="0"/>
              </a:spcBef>
              <a:buNone/>
            </a:pPr>
            <a:endParaRPr lang="de-DE" sz="4000" b="1" dirty="0">
              <a:solidFill>
                <a:schemeClr val="tx1"/>
              </a:solidFill>
            </a:endParaRPr>
          </a:p>
          <a:p>
            <a:pPr marL="0" lvl="0" indent="0" algn="just">
              <a:lnSpc>
                <a:spcPts val="1200"/>
              </a:lnSpc>
              <a:spcBef>
                <a:spcPts val="0"/>
              </a:spcBef>
              <a:buNone/>
            </a:pPr>
            <a:r>
              <a:rPr lang="de-DE" sz="4000" dirty="0">
                <a:solidFill>
                  <a:schemeClr val="tx1"/>
                </a:solidFill>
              </a:rPr>
              <a:t>„Viele Teile ergeben ein Ganzes“ – ist für unsere pädagogische Arbeit ein wichtiger Grund- und Leitsatz während der unterschiedlichen Eingewöhnungsprozesse geworden. Nicht nur die wertschätzende Haltung der begleitenden Fachkraft, sondern insbesondere das Expertenwissen über ihr Kind, sowie ihre wertvolle Mitarbeit tragen zum Gelingen bei.  </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400" b="1" dirty="0">
                <a:solidFill>
                  <a:schemeClr val="tx1"/>
                </a:solidFill>
              </a:rPr>
              <a:t>In der Krippe</a:t>
            </a:r>
          </a:p>
          <a:p>
            <a:pPr marL="0" lvl="0" indent="0" algn="just">
              <a:lnSpc>
                <a:spcPts val="1200"/>
              </a:lnSpc>
              <a:spcBef>
                <a:spcPts val="0"/>
              </a:spcBef>
              <a:buNone/>
            </a:pPr>
            <a:endParaRPr lang="de-DE" sz="4400" b="1" dirty="0">
              <a:solidFill>
                <a:schemeClr val="tx1"/>
              </a:solidFill>
            </a:endParaRPr>
          </a:p>
          <a:p>
            <a:pPr marL="0" lvl="0" indent="0" algn="just">
              <a:lnSpc>
                <a:spcPts val="1200"/>
              </a:lnSpc>
              <a:spcBef>
                <a:spcPts val="0"/>
              </a:spcBef>
              <a:buNone/>
            </a:pPr>
            <a:r>
              <a:rPr lang="de-DE" sz="4000" dirty="0">
                <a:solidFill>
                  <a:schemeClr val="tx1"/>
                </a:solidFill>
              </a:rPr>
              <a:t>Damit sich ihr Kind wohl fühlt, in diesen sensiblen Phasen, Halt und Unterstützung erhält und Sie Vertrauen zu unserem pädagogischen Konzept aufbauen können, setzen wir in der Krippe das </a:t>
            </a:r>
            <a:r>
              <a:rPr lang="de-DE" sz="4000" i="1" dirty="0">
                <a:solidFill>
                  <a:schemeClr val="tx1"/>
                </a:solidFill>
              </a:rPr>
              <a:t>„Infans-Eingewöhnungsmodell“ </a:t>
            </a:r>
            <a:r>
              <a:rPr lang="de-DE" sz="4000" dirty="0">
                <a:solidFill>
                  <a:schemeClr val="tx1"/>
                </a:solidFill>
              </a:rPr>
              <a:t>um. Dies beinhaltet 5 Schritte - siehe „Leitfaden der Kita Neukirch“. In der Eingewöhnungsphase spielen sich zwei wesentliche Prozesse ab: Trennung und Bindung. Verlässlichkeit und Vertrauen sind notwendige Grundlagen dafür. Ganz wichtig ist, dass wir für Sie und Ihr Kind eine Vertrauensbasis schaffen - „Eltern und Kind sollen sich wohl fühlen!“</a:t>
            </a:r>
          </a:p>
          <a:p>
            <a:pPr marL="0" lvl="0" indent="0" algn="just">
              <a:lnSpc>
                <a:spcPts val="1200"/>
              </a:lnSpc>
              <a:spcBef>
                <a:spcPts val="0"/>
              </a:spcBef>
              <a:buNone/>
            </a:pPr>
            <a:endParaRPr lang="de-DE" sz="4000" dirty="0">
              <a:solidFill>
                <a:schemeClr val="tx1"/>
              </a:solidFill>
              <a:ea typeface="Times New Roman"/>
            </a:endParaRPr>
          </a:p>
          <a:p>
            <a:pPr marL="0" lvl="0" indent="0" algn="just">
              <a:lnSpc>
                <a:spcPts val="1200"/>
              </a:lnSpc>
              <a:spcBef>
                <a:spcPts val="0"/>
              </a:spcBef>
              <a:buNone/>
            </a:pPr>
            <a:r>
              <a:rPr lang="de-DE" sz="4000" dirty="0">
                <a:solidFill>
                  <a:schemeClr val="tx1"/>
                </a:solidFill>
                <a:ea typeface="Times New Roman"/>
              </a:rPr>
              <a:t>Um Ihrem Kind die bestmögliche Eingewöhnung in unserer Kindertageseinrichtung und seiner Gruppe zu gewährleisten lädt die jeweilige Bezugsfachkraft der Krippe die Eltern und das Kind, vor dem 1. Krippentag, zu einem individuellen </a:t>
            </a:r>
            <a:r>
              <a:rPr lang="de-DE" sz="4000" dirty="0">
                <a:solidFill>
                  <a:schemeClr val="tx1"/>
                </a:solidFill>
              </a:rPr>
              <a:t>Eingewöhnungsgespräch ein. </a:t>
            </a:r>
          </a:p>
          <a:p>
            <a:pPr marL="0" lvl="0" indent="0" algn="just">
              <a:lnSpc>
                <a:spcPts val="1200"/>
              </a:lnSpc>
              <a:spcBef>
                <a:spcPts val="0"/>
              </a:spcBef>
              <a:buNone/>
            </a:pPr>
            <a:r>
              <a:rPr lang="de-DE" sz="4000" dirty="0">
                <a:solidFill>
                  <a:schemeClr val="tx1"/>
                </a:solidFill>
              </a:rPr>
              <a:t>Sie und Ihr Kind knüpfen in diesem kleinen vertraulichen Rahmen den ersten Kontakt zur jeweiligen Bezugsfachkraft. </a:t>
            </a:r>
          </a:p>
          <a:p>
            <a:pPr marL="0" lvl="0" indent="0" algn="just">
              <a:lnSpc>
                <a:spcPts val="1200"/>
              </a:lnSpc>
              <a:spcBef>
                <a:spcPts val="0"/>
              </a:spcBef>
              <a:buNone/>
            </a:pPr>
            <a:r>
              <a:rPr lang="de-DE" sz="4000" dirty="0">
                <a:solidFill>
                  <a:schemeClr val="tx1"/>
                </a:solidFill>
              </a:rPr>
              <a:t>Dabei erfahren Sie einiges über den klar strukturierten Krippenalltag,  wiederkehrende Rituale und deren pädagogische Bedeutung für Ihr Kind. Im Gegenzug dazu haben wir die Möglichkeit von Ihnen wesentliche Dinge, die Ihr Kind betreffen, anzusprechen. z.B. Schlaf- und Essgewohnheiten, Abschiedsrituale, Lieblingskuscheltier usw. Ihr Kind erhält dabei die Möglichkeit den Gruppenraum, sowie die neue Umgebung zu erkunden. Dabei ist uns besonders wichtig, einen entspannten Rahmen zu schaffen, damit Sie Ihre Fragen, Wünsche, aber auch mögliche Ängste und Nöte offen ansprechen können.  </a:t>
            </a:r>
          </a:p>
          <a:p>
            <a:pPr marL="0" lvl="0" indent="0" algn="just">
              <a:lnSpc>
                <a:spcPts val="1200"/>
              </a:lnSpc>
              <a:spcBef>
                <a:spcPts val="0"/>
              </a:spcBef>
              <a:buNone/>
            </a:pPr>
            <a:r>
              <a:rPr lang="de-DE" sz="4000" dirty="0">
                <a:solidFill>
                  <a:schemeClr val="tx1"/>
                </a:solidFill>
              </a:rPr>
              <a:t>Das Eingewöhnungsgespräch ist Auftakt für eine gelingende Erziehungspartnerschaft. Wir besprechen mit ihnen die einzelnen Phasen der Eingewöhnungszeit, erörtern Fragen, klären Unsicherheiten, nehmen ihre Wünsche, Anliegen, Bedürfnisse, aber auch die ihres Kindes ernst und binden diese mit ein. Je sicherer Sie sich, als Eltern, fühlen, desto wohler fühlt sich ihr Kind in unserem Hause.</a:t>
            </a:r>
          </a:p>
          <a:p>
            <a:pPr marL="0" lvl="0" indent="0" algn="just">
              <a:lnSpc>
                <a:spcPts val="1200"/>
              </a:lnSpc>
              <a:spcBef>
                <a:spcPts val="0"/>
              </a:spcBef>
              <a:buNone/>
            </a:pPr>
            <a:endParaRPr lang="de-DE" sz="4000" b="1" dirty="0">
              <a:solidFill>
                <a:schemeClr val="tx1"/>
              </a:solidFill>
            </a:endParaRPr>
          </a:p>
          <a:p>
            <a:pPr marL="0" indent="0" algn="just">
              <a:lnSpc>
                <a:spcPts val="1200"/>
              </a:lnSpc>
              <a:spcBef>
                <a:spcPts val="0"/>
              </a:spcBef>
              <a:spcAft>
                <a:spcPts val="0"/>
              </a:spcAft>
              <a:buNone/>
            </a:pPr>
            <a:r>
              <a:rPr lang="de-DE" sz="4400" b="1" dirty="0">
                <a:solidFill>
                  <a:schemeClr val="tx1"/>
                </a:solidFill>
                <a:ea typeface="Times New Roman"/>
              </a:rPr>
              <a:t>Folgende Ziele sind uns wichtig:</a:t>
            </a:r>
            <a:endParaRPr lang="de-DE" sz="4000" dirty="0">
              <a:solidFill>
                <a:schemeClr val="tx1"/>
              </a:solidFill>
              <a:ea typeface="Times New Roman"/>
            </a:endParaRPr>
          </a:p>
          <a:p>
            <a:pPr algn="just">
              <a:lnSpc>
                <a:spcPts val="1200"/>
              </a:lnSpc>
              <a:spcBef>
                <a:spcPts val="0"/>
              </a:spcBef>
              <a:tabLst>
                <a:tab pos="228600" algn="l"/>
              </a:tabLst>
            </a:pPr>
            <a:r>
              <a:rPr lang="de-DE" sz="4000" dirty="0">
                <a:solidFill>
                  <a:schemeClr val="tx1"/>
                </a:solidFill>
                <a:ea typeface="Times New Roman"/>
              </a:rPr>
              <a:t>Ihr Kind bewältigt ohne Sie den Krippen- und Kindergartenalltag. </a:t>
            </a:r>
          </a:p>
          <a:p>
            <a:pPr algn="just">
              <a:lnSpc>
                <a:spcPts val="1200"/>
              </a:lnSpc>
              <a:spcBef>
                <a:spcPts val="0"/>
              </a:spcBef>
              <a:tabLst>
                <a:tab pos="228600" algn="l"/>
              </a:tabLst>
            </a:pPr>
            <a:r>
              <a:rPr lang="de-DE" sz="4000" dirty="0">
                <a:solidFill>
                  <a:schemeClr val="tx1"/>
                </a:solidFill>
                <a:ea typeface="Times New Roman"/>
              </a:rPr>
              <a:t>Das Eingewöhnungs- und Übergangskonzept ist Ihnen, als Eltern, bekannt.</a:t>
            </a:r>
          </a:p>
          <a:p>
            <a:pPr algn="just">
              <a:lnSpc>
                <a:spcPts val="1200"/>
              </a:lnSpc>
              <a:spcBef>
                <a:spcPts val="0"/>
              </a:spcBef>
              <a:tabLst>
                <a:tab pos="228600" algn="l"/>
              </a:tabLst>
            </a:pPr>
            <a:r>
              <a:rPr lang="de-DE" sz="4000" dirty="0">
                <a:solidFill>
                  <a:schemeClr val="tx1"/>
                </a:solidFill>
                <a:ea typeface="Times New Roman"/>
              </a:rPr>
              <a:t>Sie oder eine andere begleitende Person, ihr Kind und die Bezugsfachkraft gestalten gemeinsam den Ablöseprozess.</a:t>
            </a:r>
          </a:p>
          <a:p>
            <a:pPr algn="just">
              <a:lnSpc>
                <a:spcPts val="1200"/>
              </a:lnSpc>
              <a:spcBef>
                <a:spcPts val="0"/>
              </a:spcBef>
              <a:tabLst>
                <a:tab pos="228600" algn="l"/>
              </a:tabLst>
            </a:pPr>
            <a:r>
              <a:rPr lang="de-DE" sz="4000" dirty="0">
                <a:solidFill>
                  <a:schemeClr val="tx1"/>
                </a:solidFill>
                <a:ea typeface="Times New Roman"/>
              </a:rPr>
              <a:t>Ihr Kind fühlt sich in der Einrichtung wohl und geborgen und hat zur Bezugsfachkraft eine tragfähige Bindung aufgebaut.</a:t>
            </a:r>
          </a:p>
          <a:p>
            <a:pPr algn="just">
              <a:lnSpc>
                <a:spcPts val="1200"/>
              </a:lnSpc>
              <a:spcBef>
                <a:spcPts val="0"/>
              </a:spcBef>
              <a:tabLst>
                <a:tab pos="228600" algn="l"/>
              </a:tabLst>
            </a:pPr>
            <a:r>
              <a:rPr lang="de-DE" sz="4000" dirty="0">
                <a:solidFill>
                  <a:schemeClr val="tx1"/>
                </a:solidFill>
                <a:ea typeface="Times New Roman"/>
              </a:rPr>
              <a:t>Die Basis für eine vertrauensvolle Erziehungspartnerschaft ist gelegt.</a:t>
            </a:r>
          </a:p>
          <a:p>
            <a:pPr marL="0" indent="0">
              <a:lnSpc>
                <a:spcPts val="1200"/>
              </a:lnSpc>
              <a:spcBef>
                <a:spcPts val="0"/>
              </a:spcBef>
              <a:spcAft>
                <a:spcPts val="0"/>
              </a:spcAft>
              <a:buNone/>
              <a:tabLst>
                <a:tab pos="449580" algn="l"/>
              </a:tabLst>
            </a:pPr>
            <a:r>
              <a:rPr lang="de-DE" sz="4000" dirty="0">
                <a:solidFill>
                  <a:schemeClr val="tx1"/>
                </a:solidFill>
                <a:ea typeface="Times New Roman"/>
              </a:rPr>
              <a:t> </a:t>
            </a:r>
          </a:p>
          <a:p>
            <a:pPr marL="0" lvl="0" indent="0">
              <a:buNone/>
            </a:pPr>
            <a:endParaRPr lang="de-DE" sz="40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4664"/>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25</a:t>
            </a:r>
          </a:p>
        </p:txBody>
      </p:sp>
    </p:spTree>
    <p:extLst>
      <p:ext uri="{BB962C8B-B14F-4D97-AF65-F5344CB8AC3E}">
        <p14:creationId xmlns:p14="http://schemas.microsoft.com/office/powerpoint/2010/main" val="242578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3.2  Gestaltung unterschiedlicher Eingewöhnungsprozesse</a:t>
            </a: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endParaRPr lang="de-DE" sz="4000" dirty="0">
              <a:solidFill>
                <a:srgbClr val="FF0000"/>
              </a:solidFill>
            </a:endParaRPr>
          </a:p>
          <a:p>
            <a:pPr marL="0" lvl="0" indent="0" algn="just">
              <a:lnSpc>
                <a:spcPts val="1200"/>
              </a:lnSpc>
              <a:spcBef>
                <a:spcPts val="0"/>
              </a:spcBef>
              <a:buNone/>
            </a:pPr>
            <a:r>
              <a:rPr lang="de-DE" sz="4400" b="1" dirty="0">
                <a:solidFill>
                  <a:schemeClr val="tx1"/>
                </a:solidFill>
              </a:rPr>
              <a:t>Im Kindergarten</a:t>
            </a:r>
          </a:p>
          <a:p>
            <a:pPr marL="0" lvl="0" indent="0" algn="just">
              <a:lnSpc>
                <a:spcPts val="1200"/>
              </a:lnSpc>
              <a:spcBef>
                <a:spcPts val="0"/>
              </a:spcBef>
              <a:buNone/>
            </a:pPr>
            <a:endParaRPr lang="de-DE" sz="4400" b="1" dirty="0">
              <a:solidFill>
                <a:schemeClr val="tx1"/>
              </a:solidFill>
            </a:endParaRPr>
          </a:p>
          <a:p>
            <a:pPr marL="0" indent="0" algn="just">
              <a:lnSpc>
                <a:spcPts val="1200"/>
              </a:lnSpc>
              <a:spcBef>
                <a:spcPts val="0"/>
              </a:spcBef>
              <a:buNone/>
            </a:pPr>
            <a:r>
              <a:rPr lang="de-DE" sz="4000" dirty="0">
                <a:solidFill>
                  <a:schemeClr val="tx1"/>
                </a:solidFill>
              </a:rPr>
              <a:t>Grundlegend ist das Ziel der Eingewöhnung, in Zusammenarbeit mit Ihnen, eine stabile Beziehung zwischen Ihrem Kind und der Fachkraft anzubahnen bzw. langfristig aufbauen zu können. Deshalb erhalten alle Eltern über unser vorgeschaltetes </a:t>
            </a:r>
            <a:r>
              <a:rPr lang="de-DE" sz="4000" b="1" dirty="0">
                <a:solidFill>
                  <a:schemeClr val="tx1"/>
                </a:solidFill>
              </a:rPr>
              <a:t>Eingewöhnungsgespräch</a:t>
            </a:r>
            <a:r>
              <a:rPr lang="de-DE" sz="4000" dirty="0">
                <a:solidFill>
                  <a:schemeClr val="tx1"/>
                </a:solidFill>
              </a:rPr>
              <a:t> erste wertvolle Informationen über die frühpädagogische Arbeit in der Gruppe. Dies ermöglicht Ihnen einen Einblick in unsere Arbeit. </a:t>
            </a:r>
          </a:p>
          <a:p>
            <a:pPr marL="0" indent="0" algn="just">
              <a:lnSpc>
                <a:spcPts val="1200"/>
              </a:lnSpc>
              <a:spcBef>
                <a:spcPts val="0"/>
              </a:spcBef>
              <a:buNone/>
            </a:pPr>
            <a:r>
              <a:rPr lang="de-DE" sz="4000" dirty="0">
                <a:solidFill>
                  <a:schemeClr val="tx1"/>
                </a:solidFill>
              </a:rPr>
              <a:t>Außerdem geben Sie uns wichtige Informationen über ihr Kind, wie z.B. Entwicklungsstand, Bedürfnisse, Interessen etc. Dies hilft uns im Eingewöhnungsprozess ganz individuell auf ihr Kind und seine Bedürfnisse einzugehen und ihm so den Start in den Kita-Alltag zu erleichtern.</a:t>
            </a:r>
          </a:p>
          <a:p>
            <a:pPr marL="0" indent="0" algn="just">
              <a:lnSpc>
                <a:spcPts val="1200"/>
              </a:lnSpc>
              <a:spcBef>
                <a:spcPts val="0"/>
              </a:spcBef>
              <a:buNone/>
            </a:pPr>
            <a:r>
              <a:rPr lang="de-DE" sz="4000" dirty="0">
                <a:solidFill>
                  <a:schemeClr val="tx1"/>
                </a:solidFill>
              </a:rPr>
              <a:t>Die Zusammenarbeit mit Ihnen und das Gelingen der Eingewöhnungszeit sind prägend für das Wohlbefinden ihres Kindes und dessen Entwicklung.</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Im Kindergarten verabreden wir mit Ihnen als Eltern einen </a:t>
            </a:r>
            <a:r>
              <a:rPr lang="de-DE" sz="4000" b="1" dirty="0">
                <a:solidFill>
                  <a:schemeClr val="tx1"/>
                </a:solidFill>
              </a:rPr>
              <a:t>individuellen Eingewöhnungsprozess</a:t>
            </a:r>
            <a:r>
              <a:rPr lang="de-DE" sz="4000" dirty="0">
                <a:solidFill>
                  <a:schemeClr val="tx1"/>
                </a:solidFill>
              </a:rPr>
              <a:t>, der je nach Entwicklung und Erfahrung Ihres Kindes offen und flexibel gestaltet wird. Durch die individuelle Gestaltung erleichtern wir Ihrem Kind das Ankommen im Kindergarten und unterstützen den Trennungsprozess Kind-Eltern. Ihr Kind kann sich schrittweise mit den neuen Bezugspersonen und der Umgebung vertraut machen. Die Fachkraft beobachtet ihr Kind, unterstützt es aktiv, hilft bei Bedarf Schwierigkeiten zu überwinden und legt ihrem pädagogischen Handeln stets eine wertschätzende Haltung zu Grunde. Sie als Eltern können Ihr Kind je nach Bedarf dabei begleiten, bis es zur Trennung bereit ist.</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b="1" u="sng" dirty="0">
                <a:solidFill>
                  <a:schemeClr val="tx1"/>
                </a:solidFill>
              </a:rPr>
              <a:t>Ziele:</a:t>
            </a:r>
          </a:p>
          <a:p>
            <a:pPr algn="just">
              <a:lnSpc>
                <a:spcPts val="1200"/>
              </a:lnSpc>
              <a:spcBef>
                <a:spcPts val="0"/>
              </a:spcBef>
            </a:pPr>
            <a:r>
              <a:rPr lang="de-DE" sz="4000" dirty="0">
                <a:solidFill>
                  <a:schemeClr val="tx1"/>
                </a:solidFill>
              </a:rPr>
              <a:t>Die Eltern lernen die Einrichtung kennen und erhalten Informationen über das mögliche Eingewöhnungs- und Übergangskonzept (z.B. </a:t>
            </a:r>
            <a:br>
              <a:rPr lang="de-DE" sz="4000" dirty="0">
                <a:solidFill>
                  <a:schemeClr val="tx1"/>
                </a:solidFill>
              </a:rPr>
            </a:br>
            <a:r>
              <a:rPr lang="de-DE" sz="4000" dirty="0">
                <a:solidFill>
                  <a:schemeClr val="tx1"/>
                </a:solidFill>
              </a:rPr>
              <a:t>Übergang Krippe-Kindergarten, Übergang in die Ganztagesbetreuung)</a:t>
            </a:r>
          </a:p>
          <a:p>
            <a:pPr algn="just">
              <a:lnSpc>
                <a:spcPts val="1200"/>
              </a:lnSpc>
              <a:spcBef>
                <a:spcPts val="0"/>
              </a:spcBef>
            </a:pPr>
            <a:r>
              <a:rPr lang="de-DE" sz="4000" dirty="0">
                <a:solidFill>
                  <a:schemeClr val="tx1"/>
                </a:solidFill>
              </a:rPr>
              <a:t>Es entsteht eine vertrauensvolle Beziehung zwischen dem Kind, der Fachkraft und den Eltern</a:t>
            </a:r>
          </a:p>
          <a:p>
            <a:pPr algn="just">
              <a:lnSpc>
                <a:spcPts val="1200"/>
              </a:lnSpc>
              <a:spcBef>
                <a:spcPts val="0"/>
              </a:spcBef>
            </a:pPr>
            <a:r>
              <a:rPr lang="de-DE" sz="4000" dirty="0">
                <a:solidFill>
                  <a:schemeClr val="tx1"/>
                </a:solidFill>
              </a:rPr>
              <a:t>Das Kind lernt die Räumlichkeiten und den strukturierten Tagesablauf mit Regeln und Ritualen kennen</a:t>
            </a:r>
          </a:p>
          <a:p>
            <a:pPr algn="just">
              <a:lnSpc>
                <a:spcPts val="1200"/>
              </a:lnSpc>
              <a:spcBef>
                <a:spcPts val="0"/>
              </a:spcBef>
            </a:pPr>
            <a:r>
              <a:rPr lang="de-DE" sz="4000" dirty="0">
                <a:solidFill>
                  <a:schemeClr val="tx1"/>
                </a:solidFill>
              </a:rPr>
              <a:t>Das Kind hat tragfähige Beziehungen innerhalb der Gruppe aufgebaut und fühlt sich in der Einrichtung wohl</a:t>
            </a:r>
          </a:p>
          <a:p>
            <a:pPr algn="just">
              <a:lnSpc>
                <a:spcPts val="1200"/>
              </a:lnSpc>
              <a:spcBef>
                <a:spcPts val="0"/>
              </a:spcBef>
            </a:pPr>
            <a:r>
              <a:rPr lang="de-DE" sz="4000" dirty="0">
                <a:solidFill>
                  <a:schemeClr val="tx1"/>
                </a:solidFill>
              </a:rPr>
              <a:t>Das Kind bewältigt mit Unterstützung seinen individuellen Kindergartenalltag</a:t>
            </a:r>
          </a:p>
          <a:p>
            <a:pPr marL="0" lvl="0" indent="0" algn="just">
              <a:lnSpc>
                <a:spcPts val="1200"/>
              </a:lnSpc>
              <a:spcBef>
                <a:spcPts val="0"/>
              </a:spcBef>
              <a:buNone/>
            </a:pPr>
            <a:endParaRPr lang="de-DE" sz="4000" dirty="0">
              <a:solidFill>
                <a:srgbClr val="FF0000"/>
              </a:solidFill>
              <a:ea typeface="Times New Roman"/>
            </a:endParaRP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endParaRPr lang="de-DE" sz="4000" dirty="0">
              <a:solidFill>
                <a:srgbClr val="3E3D2D"/>
              </a:solidFill>
            </a:endParaRPr>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4664"/>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26</a:t>
            </a:r>
          </a:p>
        </p:txBody>
      </p:sp>
    </p:spTree>
    <p:extLst>
      <p:ext uri="{BB962C8B-B14F-4D97-AF65-F5344CB8AC3E}">
        <p14:creationId xmlns:p14="http://schemas.microsoft.com/office/powerpoint/2010/main" val="215534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4800" dirty="0">
                <a:solidFill>
                  <a:schemeClr val="tx1"/>
                </a:solidFill>
              </a:rPr>
              <a:t>3.3  Gestaltung von Übergangsprozessen</a:t>
            </a:r>
            <a:endParaRPr lang="de-DE" sz="1600" b="1" dirty="0">
              <a:solidFill>
                <a:schemeClr val="tx1"/>
              </a:solidFill>
            </a:endParaRPr>
          </a:p>
          <a:p>
            <a:pPr marL="0" lvl="0" indent="0" algn="just">
              <a:lnSpc>
                <a:spcPts val="1200"/>
              </a:lnSpc>
              <a:spcBef>
                <a:spcPts val="0"/>
              </a:spcBef>
              <a:buNone/>
            </a:pPr>
            <a:endParaRPr lang="de-DE" sz="4000" dirty="0">
              <a:solidFill>
                <a:srgbClr val="FF0000"/>
              </a:solidFill>
              <a:ea typeface="Times New Roman"/>
            </a:endParaRPr>
          </a:p>
          <a:p>
            <a:pPr marL="0" lvl="0" indent="0" algn="just">
              <a:lnSpc>
                <a:spcPts val="1200"/>
              </a:lnSpc>
              <a:spcBef>
                <a:spcPts val="0"/>
              </a:spcBef>
              <a:buNone/>
            </a:pPr>
            <a:r>
              <a:rPr lang="de-DE" sz="4400" b="1" dirty="0">
                <a:solidFill>
                  <a:srgbClr val="3E3D2D"/>
                </a:solidFill>
              </a:rPr>
              <a:t>Unterschiedliche Übergänge wertschätzend, sensibel gestalten</a:t>
            </a:r>
          </a:p>
          <a:p>
            <a:pPr marL="0" lvl="0" indent="0" algn="just">
              <a:lnSpc>
                <a:spcPts val="1200"/>
              </a:lnSpc>
              <a:spcBef>
                <a:spcPts val="0"/>
              </a:spcBef>
              <a:buNone/>
            </a:pPr>
            <a:endParaRPr lang="de-DE" sz="4400" b="1" dirty="0">
              <a:solidFill>
                <a:srgbClr val="3E3D2D"/>
              </a:solidFill>
            </a:endParaRPr>
          </a:p>
          <a:p>
            <a:pPr marL="0" lvl="0" indent="0" algn="just">
              <a:lnSpc>
                <a:spcPts val="1200"/>
              </a:lnSpc>
              <a:spcBef>
                <a:spcPts val="0"/>
              </a:spcBef>
              <a:buNone/>
            </a:pPr>
            <a:r>
              <a:rPr lang="de-DE" sz="4000" dirty="0">
                <a:solidFill>
                  <a:prstClr val="black"/>
                </a:solidFill>
                <a:ea typeface="Times New Roman"/>
                <a:cs typeface="Times New Roman"/>
              </a:rPr>
              <a:t>In den ersten Lebensjahren jedes Kindes finden bedeutsame Übergangssituationen statt. Dies sind vor allem der Übergang aus der Familie in die Krippe oder den Kindergarten, der Wechsel von einer Gruppe in eine andere, der Übergang von der Krippe in den Kindergarten bzw. vom Kindergarten in die Grundschule usw.</a:t>
            </a:r>
          </a:p>
          <a:p>
            <a:pPr marL="0" lvl="0" indent="0" algn="just">
              <a:lnSpc>
                <a:spcPts val="1200"/>
              </a:lnSpc>
              <a:spcBef>
                <a:spcPts val="0"/>
              </a:spcBef>
              <a:buNone/>
            </a:pPr>
            <a:r>
              <a:rPr lang="de-DE" sz="4000" dirty="0">
                <a:solidFill>
                  <a:prstClr val="black"/>
                </a:solidFill>
                <a:ea typeface="Times New Roman"/>
                <a:cs typeface="Times New Roman"/>
              </a:rPr>
              <a:t>Gefühle der Unsicherheit, der Trauer, des „Verlassen Werdens“ und der Ambivalenz stehen dem Kind zu.</a:t>
            </a:r>
            <a:r>
              <a:rPr lang="de-DE" sz="4000" dirty="0">
                <a:solidFill>
                  <a:prstClr val="black"/>
                </a:solidFill>
                <a:ea typeface="Times New Roman"/>
              </a:rPr>
              <a:t> </a:t>
            </a:r>
            <a:r>
              <a:rPr lang="de-DE" sz="4000" dirty="0">
                <a:solidFill>
                  <a:prstClr val="black"/>
                </a:solidFill>
                <a:ea typeface="Times New Roman"/>
                <a:cs typeface="Times New Roman"/>
              </a:rPr>
              <a:t>Diese Übergangsituationen erfordern die besondere Aufmerksamkeit des pädagogischen Personals. Diese müssen sinnvoll geplant, gestaltet und reflektiert werden, um jedem Kind unabhängig von seinem familiären Umfeld - die gleichen Chancen auf eine tragfähige Bindung und Begleitung zu gewährleisten.</a:t>
            </a:r>
            <a:endParaRPr lang="de-DE" sz="4000" dirty="0">
              <a:solidFill>
                <a:srgbClr val="3E3D2D"/>
              </a:solidFill>
            </a:endParaRP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r>
              <a:rPr lang="de-DE" sz="4400" b="1" dirty="0">
                <a:solidFill>
                  <a:prstClr val="black"/>
                </a:solidFill>
              </a:rPr>
              <a:t>Von der Krippe in den Kindergarten</a:t>
            </a: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r>
              <a:rPr lang="de-DE" sz="4000" dirty="0">
                <a:solidFill>
                  <a:schemeClr val="tx1"/>
                </a:solidFill>
                <a:ea typeface="Times New Roman"/>
              </a:rPr>
              <a:t>Wir schaffen für ihr Kind schon vor dem Übergang in den Kindergarten erste Kontaktmöglichkeiten mit den Fachkräften, den Räumlichkeiten und den Kindergartenkindern. Das gibt ihrem Kind Vertrauen und Sicherheit beim Übergang in den Kindergarten, baut Barrieren ab und reduziert den Stress und die negativen Emotionen in dieser besonderen Zeit.</a:t>
            </a:r>
          </a:p>
          <a:p>
            <a:pPr marL="0" lvl="0" indent="0" algn="just">
              <a:lnSpc>
                <a:spcPts val="1200"/>
              </a:lnSpc>
              <a:spcBef>
                <a:spcPts val="0"/>
              </a:spcBef>
              <a:buNone/>
            </a:pPr>
            <a:r>
              <a:rPr lang="de-DE" sz="4000" dirty="0">
                <a:solidFill>
                  <a:schemeClr val="tx1"/>
                </a:solidFill>
                <a:ea typeface="Times New Roman"/>
              </a:rPr>
              <a:t>Beispiele:</a:t>
            </a:r>
          </a:p>
          <a:p>
            <a:pPr marL="0" lvl="0" indent="0" algn="just">
              <a:lnSpc>
                <a:spcPts val="1200"/>
              </a:lnSpc>
              <a:spcBef>
                <a:spcPts val="0"/>
              </a:spcBef>
              <a:buNone/>
            </a:pPr>
            <a:r>
              <a:rPr lang="de-DE" sz="4000" dirty="0">
                <a:solidFill>
                  <a:schemeClr val="tx1"/>
                </a:solidFill>
                <a:ea typeface="Times New Roman"/>
              </a:rPr>
              <a:t>Wir lassen die Kinder am Alltag teilhaben:</a:t>
            </a:r>
          </a:p>
          <a:p>
            <a:pPr algn="just">
              <a:lnSpc>
                <a:spcPts val="1200"/>
              </a:lnSpc>
              <a:spcBef>
                <a:spcPts val="0"/>
              </a:spcBef>
            </a:pPr>
            <a:r>
              <a:rPr lang="de-DE" sz="4000" dirty="0">
                <a:solidFill>
                  <a:schemeClr val="tx1"/>
                </a:solidFill>
                <a:ea typeface="Times New Roman"/>
                <a:sym typeface="Wingdings" panose="05000000000000000000" pitchFamily="2" charset="2"/>
              </a:rPr>
              <a:t>Wenn wir im Kindergartenbereich Äpfel/Handtücher holen</a:t>
            </a:r>
          </a:p>
          <a:p>
            <a:pPr algn="just">
              <a:lnSpc>
                <a:spcPts val="1200"/>
              </a:lnSpc>
              <a:spcBef>
                <a:spcPts val="0"/>
              </a:spcBef>
            </a:pPr>
            <a:r>
              <a:rPr lang="de-DE" sz="4000" dirty="0">
                <a:solidFill>
                  <a:schemeClr val="tx1"/>
                </a:solidFill>
                <a:ea typeface="Times New Roman"/>
                <a:sym typeface="Wingdings" panose="05000000000000000000" pitchFamily="2" charset="2"/>
              </a:rPr>
              <a:t>Begegnungen beim Spiel im Garten</a:t>
            </a:r>
          </a:p>
          <a:p>
            <a:pPr algn="just">
              <a:lnSpc>
                <a:spcPts val="1200"/>
              </a:lnSpc>
              <a:spcBef>
                <a:spcPts val="0"/>
              </a:spcBef>
            </a:pPr>
            <a:r>
              <a:rPr lang="de-DE" sz="4000" dirty="0">
                <a:solidFill>
                  <a:schemeClr val="tx1"/>
                </a:solidFill>
                <a:ea typeface="Times New Roman"/>
                <a:sym typeface="Wingdings" panose="05000000000000000000" pitchFamily="2" charset="2"/>
              </a:rPr>
              <a:t>gemeinsamer Singkreis</a:t>
            </a:r>
          </a:p>
          <a:p>
            <a:pPr algn="just">
              <a:lnSpc>
                <a:spcPts val="1200"/>
              </a:lnSpc>
              <a:spcBef>
                <a:spcPts val="0"/>
              </a:spcBef>
            </a:pPr>
            <a:r>
              <a:rPr lang="de-DE" sz="4000" dirty="0">
                <a:solidFill>
                  <a:schemeClr val="tx1"/>
                </a:solidFill>
                <a:ea typeface="Times New Roman"/>
                <a:sym typeface="Wingdings" panose="05000000000000000000" pitchFamily="2" charset="2"/>
              </a:rPr>
              <a:t>gemeinsame Feste und Aufführungen</a:t>
            </a:r>
          </a:p>
          <a:p>
            <a:pPr marL="0" lvl="0" indent="0" algn="just">
              <a:lnSpc>
                <a:spcPts val="1200"/>
              </a:lnSpc>
              <a:spcBef>
                <a:spcPts val="0"/>
              </a:spcBef>
              <a:buNone/>
            </a:pPr>
            <a:endParaRPr lang="de-DE" sz="4000" dirty="0">
              <a:solidFill>
                <a:schemeClr val="tx1"/>
              </a:solidFill>
              <a:ea typeface="Times New Roman"/>
            </a:endParaRPr>
          </a:p>
          <a:p>
            <a:pPr marL="0" lvl="0" indent="0" algn="just">
              <a:lnSpc>
                <a:spcPts val="1200"/>
              </a:lnSpc>
              <a:spcBef>
                <a:spcPts val="0"/>
              </a:spcBef>
              <a:buNone/>
            </a:pPr>
            <a:r>
              <a:rPr lang="de-DE" sz="4000" dirty="0">
                <a:solidFill>
                  <a:schemeClr val="tx1"/>
                </a:solidFill>
                <a:ea typeface="Times New Roman"/>
              </a:rPr>
              <a:t>Wenn der Übergang von der Krippe in den Kindergarten ansteht, werden Sie und Ihr Kind viele neue Erfahrungen sammeln und Erwartungen damit verbinden. </a:t>
            </a:r>
          </a:p>
          <a:p>
            <a:pPr marL="0" lvl="0" indent="0" algn="just">
              <a:lnSpc>
                <a:spcPts val="1200"/>
              </a:lnSpc>
              <a:spcBef>
                <a:spcPts val="0"/>
              </a:spcBef>
              <a:buNone/>
            </a:pPr>
            <a:r>
              <a:rPr lang="de-DE" sz="4000" dirty="0">
                <a:solidFill>
                  <a:schemeClr val="tx1"/>
                </a:solidFill>
                <a:ea typeface="Times New Roman"/>
              </a:rPr>
              <a:t>Es erwartet Sie viel Neues:</a:t>
            </a:r>
            <a:endParaRPr lang="de-DE" sz="4000" dirty="0">
              <a:solidFill>
                <a:prstClr val="black"/>
              </a:solidFill>
            </a:endParaRPr>
          </a:p>
          <a:p>
            <a:pPr lvl="0" algn="just">
              <a:lnSpc>
                <a:spcPts val="1200"/>
              </a:lnSpc>
              <a:spcBef>
                <a:spcPts val="0"/>
              </a:spcBef>
            </a:pPr>
            <a:r>
              <a:rPr lang="de-DE" sz="4000" dirty="0">
                <a:solidFill>
                  <a:prstClr val="black"/>
                </a:solidFill>
              </a:rPr>
              <a:t>N</a:t>
            </a:r>
            <a:r>
              <a:rPr lang="de-DE" sz="4000" dirty="0">
                <a:solidFill>
                  <a:schemeClr val="tx1"/>
                </a:solidFill>
                <a:ea typeface="Times New Roman"/>
              </a:rPr>
              <a:t>eue Kinder und Fachkräfte </a:t>
            </a:r>
          </a:p>
          <a:p>
            <a:pPr lvl="0" algn="just">
              <a:lnSpc>
                <a:spcPts val="1200"/>
              </a:lnSpc>
              <a:spcBef>
                <a:spcPts val="0"/>
              </a:spcBef>
            </a:pPr>
            <a:r>
              <a:rPr lang="de-DE" sz="4000" dirty="0">
                <a:solidFill>
                  <a:schemeClr val="tx1"/>
                </a:solidFill>
                <a:ea typeface="Times New Roman"/>
              </a:rPr>
              <a:t>Neue Gruppenräume mit vielen interessanten Spielmaterialien, </a:t>
            </a:r>
          </a:p>
          <a:p>
            <a:pPr lvl="0" algn="just">
              <a:lnSpc>
                <a:spcPts val="1200"/>
              </a:lnSpc>
              <a:spcBef>
                <a:spcPts val="0"/>
              </a:spcBef>
            </a:pPr>
            <a:r>
              <a:rPr lang="de-DE" sz="4000" dirty="0">
                <a:solidFill>
                  <a:schemeClr val="tx1"/>
                </a:solidFill>
                <a:ea typeface="Times New Roman"/>
              </a:rPr>
              <a:t>Eine größere Gruppe</a:t>
            </a:r>
          </a:p>
          <a:p>
            <a:pPr lvl="0" algn="just">
              <a:lnSpc>
                <a:spcPts val="1200"/>
              </a:lnSpc>
              <a:spcBef>
                <a:spcPts val="0"/>
              </a:spcBef>
            </a:pPr>
            <a:r>
              <a:rPr lang="de-DE" sz="4000" dirty="0">
                <a:solidFill>
                  <a:schemeClr val="tx1"/>
                </a:solidFill>
                <a:ea typeface="Times New Roman"/>
              </a:rPr>
              <a:t>und nicht zuletzt ein neuer Tagesablauf mit vielen Angeboten und Aktivitäten. </a:t>
            </a:r>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r>
              <a:rPr lang="de-DE" sz="4000" dirty="0">
                <a:solidFill>
                  <a:schemeClr val="tx1"/>
                </a:solidFill>
                <a:ea typeface="Times New Roman"/>
              </a:rPr>
              <a:t>Dies stellt neue Herausforderungen an Ihr Kind. Gerade in diesem wichtigen Prozess des Übergangs wollen wir ihr Kind unterstützen und ihm den Neubeginn mit allem Spannenden und Neuen erleichtern. Deshalb gibt es für Ihr Kind eine Umgewöhnungsphase in die neue Gruppe.</a:t>
            </a:r>
          </a:p>
          <a:p>
            <a:pPr marL="0" indent="0" algn="just">
              <a:lnSpc>
                <a:spcPts val="1200"/>
              </a:lnSpc>
              <a:spcBef>
                <a:spcPts val="0"/>
              </a:spcBef>
              <a:buNone/>
            </a:pPr>
            <a:r>
              <a:rPr lang="de-DE" sz="4000" dirty="0">
                <a:solidFill>
                  <a:schemeClr val="tx1"/>
                </a:solidFill>
                <a:ea typeface="Times New Roman"/>
              </a:rPr>
              <a:t>Diese läuft ähnlich wie die Eingewöhnung in die Krippengruppe ab und beginnt ca. 2 Wochen vor dem eigentlichen Start in der Kita Gruppe. </a:t>
            </a:r>
            <a:br>
              <a:rPr lang="de-DE" sz="4000" dirty="0">
                <a:solidFill>
                  <a:schemeClr val="tx1"/>
                </a:solidFill>
                <a:ea typeface="Times New Roman"/>
              </a:rPr>
            </a:br>
            <a:r>
              <a:rPr lang="de-DE" sz="4000" dirty="0">
                <a:solidFill>
                  <a:schemeClr val="tx1"/>
                </a:solidFill>
                <a:ea typeface="Times New Roman"/>
              </a:rPr>
              <a:t>Zunächst besucht Ihr Kind in Begleitung einer Fachkraft die neue Gruppe. Dort nimmt es an den unterschiedlichsten Aktivitäten im Tagesablauf teil, zuerst nur für kurze Zeit, dann allmählich intensiver und länger. </a:t>
            </a:r>
          </a:p>
          <a:p>
            <a:pPr marL="0" indent="0" algn="just">
              <a:lnSpc>
                <a:spcPts val="1200"/>
              </a:lnSpc>
              <a:spcBef>
                <a:spcPts val="0"/>
              </a:spcBef>
              <a:buNone/>
            </a:pPr>
            <a:r>
              <a:rPr lang="de-DE" sz="4000" dirty="0">
                <a:solidFill>
                  <a:schemeClr val="tx1"/>
                </a:solidFill>
                <a:ea typeface="Times New Roman"/>
              </a:rPr>
              <a:t>Ihr Kind kann sich so mit allem, in seinem individuellen Rhythmus, vertraut machen. Sehr bald wird es sich in seiner neuen Umgebung wohl fühlen und in der neuen Kindergartengruppe zurecht kommen. Dies ist unser Ziel. Wir informieren und begleiten auch Sie auf diesem Wege, damit Sie Ihr Kind in diesem wichtigen Prozess unterstützen können. </a:t>
            </a:r>
            <a:endParaRPr lang="de-DE" sz="4000" dirty="0">
              <a:solidFill>
                <a:schemeClr val="tx1"/>
              </a:solidFill>
            </a:endParaRPr>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endParaRPr lang="de-DE" sz="4000" b="1" dirty="0">
              <a:solidFill>
                <a:srgbClr val="3E3D2D"/>
              </a:solidFill>
            </a:endParaRPr>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4664"/>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27</a:t>
            </a:r>
          </a:p>
        </p:txBody>
      </p:sp>
    </p:spTree>
    <p:extLst>
      <p:ext uri="{BB962C8B-B14F-4D97-AF65-F5344CB8AC3E}">
        <p14:creationId xmlns:p14="http://schemas.microsoft.com/office/powerpoint/2010/main" val="95506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4800" dirty="0">
                <a:solidFill>
                  <a:schemeClr val="tx1"/>
                </a:solidFill>
              </a:rPr>
              <a:t>3.3  Gestaltung von Übergangsprozessen</a:t>
            </a:r>
            <a:endParaRPr lang="de-DE" sz="1600" b="1" dirty="0">
              <a:solidFill>
                <a:schemeClr val="tx1"/>
              </a:solidFill>
            </a:endParaRP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endParaRPr lang="de-DE" sz="4000" dirty="0">
              <a:solidFill>
                <a:srgbClr val="FF0000"/>
              </a:solidFill>
              <a:ea typeface="Times New Roman"/>
            </a:endParaRPr>
          </a:p>
          <a:p>
            <a:pPr marL="0" lvl="0" indent="0" algn="just">
              <a:lnSpc>
                <a:spcPts val="1200"/>
              </a:lnSpc>
              <a:spcBef>
                <a:spcPts val="0"/>
              </a:spcBef>
              <a:buNone/>
            </a:pPr>
            <a:r>
              <a:rPr lang="de-DE" sz="4400" b="1" dirty="0">
                <a:solidFill>
                  <a:prstClr val="black"/>
                </a:solidFill>
              </a:rPr>
              <a:t>Übergänge im Alltag</a:t>
            </a:r>
          </a:p>
          <a:p>
            <a:pPr marL="0" lvl="0" indent="0" algn="just">
              <a:lnSpc>
                <a:spcPts val="1200"/>
              </a:lnSpc>
              <a:spcBef>
                <a:spcPts val="0"/>
              </a:spcBef>
              <a:buNone/>
            </a:pPr>
            <a:endParaRPr lang="de-DE" sz="4000" dirty="0">
              <a:solidFill>
                <a:srgbClr val="3E3D2D"/>
              </a:solidFill>
            </a:endParaRPr>
          </a:p>
          <a:p>
            <a:pPr marL="0" lvl="0" indent="0" algn="just">
              <a:lnSpc>
                <a:spcPts val="1200"/>
              </a:lnSpc>
              <a:spcBef>
                <a:spcPts val="0"/>
              </a:spcBef>
              <a:buNone/>
            </a:pPr>
            <a:r>
              <a:rPr lang="de-DE" sz="4000" dirty="0">
                <a:solidFill>
                  <a:prstClr val="black"/>
                </a:solidFill>
              </a:rPr>
              <a:t>Auch im weiteren Verlauf des Krippen- und Kitalltages meistert ihr Kind immer wieder unterschiedliche kleine, aber auch größere Übergänge z. B. Spielen in anderen Räumlichkeiten wie dem Bewegungsraum, der Halle oder kreatives Schaffen an der Werkbank oder im Kreativraum. </a:t>
            </a:r>
            <a:br>
              <a:rPr lang="de-DE" sz="4000" dirty="0">
                <a:solidFill>
                  <a:prstClr val="black"/>
                </a:solidFill>
              </a:rPr>
            </a:br>
            <a:r>
              <a:rPr lang="de-DE" sz="4000" dirty="0">
                <a:solidFill>
                  <a:prstClr val="black"/>
                </a:solidFill>
              </a:rPr>
              <a:t>Dabei erleben Kinder nicht nur Freiräume, erweitern ihren persönlichen Erfahrungsbereich, knüpfen neue und wertvolle Kontakte, sondern gestalten dadurch auch aktiv vielfältige Übergangsprozesse mit. Dazu gehört auch die sensible und wertschätzende Begleitung und Gestaltung des Mittagessens, der Ruhezeiten und der Nachmittagsangebote.</a:t>
            </a:r>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endParaRPr lang="de-DE" sz="4000" b="1" dirty="0">
              <a:solidFill>
                <a:srgbClr val="3E3D2D"/>
              </a:solidFill>
            </a:endParaRPr>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4664"/>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28</a:t>
            </a:r>
          </a:p>
        </p:txBody>
      </p:sp>
      <p:pic>
        <p:nvPicPr>
          <p:cNvPr id="5" name="Grafik 4">
            <a:extLst>
              <a:ext uri="{FF2B5EF4-FFF2-40B4-BE49-F238E27FC236}">
                <a16:creationId xmlns:a16="http://schemas.microsoft.com/office/drawing/2014/main" id="{7D8F4B90-0A1B-4EBE-9456-8FAA858C1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5" y="2464469"/>
            <a:ext cx="6608056" cy="3988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60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half" idx="2"/>
          </p:nvPr>
        </p:nvSpPr>
        <p:spPr>
          <a:xfrm>
            <a:off x="899592" y="620688"/>
            <a:ext cx="7488832" cy="5832648"/>
          </a:xfrm>
          <a:ln>
            <a:noFill/>
          </a:ln>
          <a:effectLst>
            <a:softEdge rad="63500"/>
          </a:effectLst>
        </p:spPr>
        <p:txBody>
          <a:bodyPr/>
          <a:lstStyle/>
          <a:p>
            <a:endParaRPr lang="de-DE" sz="1600" b="1" dirty="0"/>
          </a:p>
          <a:p>
            <a:r>
              <a:rPr lang="de-DE" sz="1600" b="1" dirty="0">
                <a:solidFill>
                  <a:schemeClr val="accent6"/>
                </a:solidFill>
              </a:rPr>
              <a:t>Inhaltsverzeichnis</a:t>
            </a:r>
          </a:p>
          <a:p>
            <a:r>
              <a:rPr lang="de-DE" b="1" dirty="0">
                <a:solidFill>
                  <a:schemeClr val="bg2">
                    <a:lumMod val="75000"/>
                  </a:schemeClr>
                </a:solidFill>
              </a:rPr>
              <a:t>&gt;&gt;&gt;&gt;&gt;&gt;&gt;&gt;&gt;&gt;&gt;&gt;&gt;&gt;&gt;&gt;&gt;&gt;</a:t>
            </a:r>
            <a:r>
              <a:rPr lang="de-DE" sz="1200" b="1" dirty="0">
                <a:solidFill>
                  <a:schemeClr val="bg2">
                    <a:lumMod val="75000"/>
                  </a:schemeClr>
                </a:solidFill>
              </a:rPr>
              <a:t>				Seite	</a:t>
            </a:r>
          </a:p>
          <a:p>
            <a:pPr lvl="0"/>
            <a:endParaRPr lang="de-DE" sz="900" dirty="0">
              <a:solidFill>
                <a:prstClr val="black"/>
              </a:solidFill>
            </a:endParaRPr>
          </a:p>
          <a:p>
            <a:pPr marL="228600" lvl="0" indent="-228600">
              <a:lnSpc>
                <a:spcPts val="1440"/>
              </a:lnSpc>
              <a:spcBef>
                <a:spcPts val="0"/>
              </a:spcBef>
              <a:buFont typeface="Arial" pitchFamily="34" charset="0"/>
              <a:buAutoNum type="arabicPeriod" startAt="4"/>
            </a:pPr>
            <a:r>
              <a:rPr lang="de-DE" sz="1200" b="1" dirty="0">
                <a:solidFill>
                  <a:prstClr val="black"/>
                </a:solidFill>
              </a:rPr>
              <a:t>Wir – das Team der Kita Neukirch			</a:t>
            </a:r>
            <a:r>
              <a:rPr lang="de-DE" sz="1100" dirty="0">
                <a:solidFill>
                  <a:prstClr val="black"/>
                </a:solidFill>
              </a:rPr>
              <a:t> 37 - 38</a:t>
            </a:r>
            <a:endParaRPr lang="de-DE" sz="1200" b="1" dirty="0">
              <a:solidFill>
                <a:prstClr val="black"/>
              </a:solidFill>
            </a:endParaRPr>
          </a:p>
          <a:p>
            <a:pPr lvl="0">
              <a:lnSpc>
                <a:spcPts val="1440"/>
              </a:lnSpc>
              <a:spcBef>
                <a:spcPts val="0"/>
              </a:spcBef>
            </a:pPr>
            <a:r>
              <a:rPr lang="de-DE" sz="1100" dirty="0">
                <a:solidFill>
                  <a:prstClr val="black"/>
                </a:solidFill>
              </a:rPr>
              <a:t>4.1</a:t>
            </a:r>
            <a:r>
              <a:rPr lang="de-DE" sz="1100" b="1" dirty="0">
                <a:solidFill>
                  <a:prstClr val="black"/>
                </a:solidFill>
              </a:rPr>
              <a:t>  </a:t>
            </a:r>
            <a:r>
              <a:rPr lang="de-DE" sz="1100" dirty="0">
                <a:solidFill>
                  <a:prstClr val="black"/>
                </a:solidFill>
              </a:rPr>
              <a:t>Pädagogische Planung und Teamgespräche			 37</a:t>
            </a:r>
          </a:p>
          <a:p>
            <a:pPr lvl="0">
              <a:lnSpc>
                <a:spcPts val="1440"/>
              </a:lnSpc>
              <a:spcBef>
                <a:spcPts val="0"/>
              </a:spcBef>
            </a:pPr>
            <a:r>
              <a:rPr lang="de-DE" sz="1100" dirty="0">
                <a:solidFill>
                  <a:prstClr val="black"/>
                </a:solidFill>
              </a:rPr>
              <a:t>4.2  Qualifizierung – Weiterbildung und Fortbildungszeiträume 		 38</a:t>
            </a:r>
          </a:p>
          <a:p>
            <a:pPr>
              <a:lnSpc>
                <a:spcPts val="1440"/>
              </a:lnSpc>
              <a:spcBef>
                <a:spcPts val="0"/>
              </a:spcBef>
            </a:pPr>
            <a:r>
              <a:rPr lang="de-DE" sz="1200" b="1" dirty="0"/>
              <a:t>				 	</a:t>
            </a:r>
          </a:p>
          <a:p>
            <a:pPr>
              <a:lnSpc>
                <a:spcPts val="1440"/>
              </a:lnSpc>
              <a:spcBef>
                <a:spcPts val="0"/>
              </a:spcBef>
            </a:pPr>
            <a:r>
              <a:rPr lang="de-DE" sz="1200" b="1" dirty="0"/>
              <a:t>5.   Unsere Eltern und Familien			</a:t>
            </a:r>
            <a:r>
              <a:rPr lang="de-DE" sz="1100" dirty="0">
                <a:solidFill>
                  <a:prstClr val="black"/>
                </a:solidFill>
              </a:rPr>
              <a:t> 39 - 43</a:t>
            </a:r>
            <a:r>
              <a:rPr lang="de-DE" sz="1200" b="1" dirty="0"/>
              <a:t>	</a:t>
            </a:r>
          </a:p>
          <a:p>
            <a:pPr>
              <a:lnSpc>
                <a:spcPts val="1440"/>
              </a:lnSpc>
              <a:spcBef>
                <a:spcPts val="0"/>
              </a:spcBef>
            </a:pPr>
            <a:r>
              <a:rPr lang="de-DE" sz="1100" dirty="0"/>
              <a:t>5.1  Erziehungspartnerschaft				 39</a:t>
            </a:r>
          </a:p>
          <a:p>
            <a:pPr>
              <a:lnSpc>
                <a:spcPts val="1440"/>
              </a:lnSpc>
              <a:spcBef>
                <a:spcPts val="0"/>
              </a:spcBef>
            </a:pPr>
            <a:r>
              <a:rPr lang="de-DE" sz="1100" dirty="0"/>
              <a:t>5.2  </a:t>
            </a:r>
            <a:r>
              <a:rPr lang="de-DE" sz="1100" dirty="0">
                <a:solidFill>
                  <a:prstClr val="black"/>
                </a:solidFill>
              </a:rPr>
              <a:t>Kommunikation, Information, Elternbildungsangebote		 40</a:t>
            </a:r>
          </a:p>
          <a:p>
            <a:pPr>
              <a:lnSpc>
                <a:spcPts val="1440"/>
              </a:lnSpc>
              <a:spcBef>
                <a:spcPts val="0"/>
              </a:spcBef>
            </a:pPr>
            <a:r>
              <a:rPr lang="de-DE" sz="1100" dirty="0">
                <a:solidFill>
                  <a:prstClr val="black"/>
                </a:solidFill>
              </a:rPr>
              <a:t>5.3  Tür-, Angel-und Elterngespräche			 41</a:t>
            </a:r>
          </a:p>
          <a:p>
            <a:pPr>
              <a:lnSpc>
                <a:spcPts val="1440"/>
              </a:lnSpc>
              <a:spcBef>
                <a:spcPts val="0"/>
              </a:spcBef>
            </a:pPr>
            <a:r>
              <a:rPr lang="de-DE" sz="1100" dirty="0">
                <a:solidFill>
                  <a:prstClr val="black"/>
                </a:solidFill>
              </a:rPr>
              <a:t>5.4. Beschwerdemöglichkeiten für Eltern			</a:t>
            </a:r>
            <a:r>
              <a:rPr lang="de-DE" sz="1100" dirty="0"/>
              <a:t> 42		</a:t>
            </a:r>
          </a:p>
          <a:p>
            <a:pPr>
              <a:lnSpc>
                <a:spcPts val="1440"/>
              </a:lnSpc>
              <a:spcBef>
                <a:spcPts val="0"/>
              </a:spcBef>
            </a:pPr>
            <a:r>
              <a:rPr lang="de-DE" sz="1100" dirty="0"/>
              <a:t>5.5  Elternbeirat				 43	</a:t>
            </a:r>
            <a:r>
              <a:rPr lang="de-DE" sz="1000" dirty="0"/>
              <a:t>		</a:t>
            </a:r>
          </a:p>
          <a:p>
            <a:pPr>
              <a:lnSpc>
                <a:spcPts val="1440"/>
              </a:lnSpc>
              <a:spcBef>
                <a:spcPts val="0"/>
              </a:spcBef>
            </a:pPr>
            <a:r>
              <a:rPr lang="de-DE" sz="1200" b="1" dirty="0"/>
              <a:t>6.   Viele Teile ergeben ein Ganzes			</a:t>
            </a:r>
            <a:r>
              <a:rPr lang="de-DE" sz="1100" dirty="0">
                <a:solidFill>
                  <a:prstClr val="black"/>
                </a:solidFill>
              </a:rPr>
              <a:t> 44 - 45</a:t>
            </a:r>
            <a:r>
              <a:rPr lang="de-DE" sz="1200" b="1" dirty="0"/>
              <a:t>	</a:t>
            </a:r>
          </a:p>
          <a:p>
            <a:pPr>
              <a:lnSpc>
                <a:spcPts val="1440"/>
              </a:lnSpc>
              <a:spcBef>
                <a:spcPts val="0"/>
              </a:spcBef>
            </a:pPr>
            <a:r>
              <a:rPr lang="de-DE" sz="1100" dirty="0"/>
              <a:t>6.1  Sinnvolle Netzwerke aufbauen – Kontakte pflegen		 44		</a:t>
            </a:r>
          </a:p>
          <a:p>
            <a:pPr>
              <a:lnSpc>
                <a:spcPts val="1440"/>
              </a:lnSpc>
              <a:spcBef>
                <a:spcPts val="0"/>
              </a:spcBef>
            </a:pPr>
            <a:r>
              <a:rPr lang="de-DE" sz="1100" dirty="0"/>
              <a:t>6.2  Zusammenarbeit mit unserem Träger und der Gemeinde		 45</a:t>
            </a:r>
          </a:p>
          <a:p>
            <a:pPr>
              <a:lnSpc>
                <a:spcPts val="1440"/>
              </a:lnSpc>
              <a:spcBef>
                <a:spcPts val="0"/>
              </a:spcBef>
            </a:pPr>
            <a:endParaRPr lang="de-DE" sz="1100" dirty="0"/>
          </a:p>
          <a:p>
            <a:pPr marL="228600" indent="-228600">
              <a:lnSpc>
                <a:spcPts val="1440"/>
              </a:lnSpc>
              <a:spcBef>
                <a:spcPts val="0"/>
              </a:spcBef>
              <a:buAutoNum type="arabicPeriod" startAt="7"/>
            </a:pPr>
            <a:r>
              <a:rPr lang="de-DE" sz="1200" b="1" dirty="0">
                <a:solidFill>
                  <a:prstClr val="black"/>
                </a:solidFill>
              </a:rPr>
              <a:t>Akronyme, Literaturverzeichnis und Danksagung</a:t>
            </a:r>
            <a:r>
              <a:rPr lang="de-DE" sz="1100" dirty="0"/>
              <a:t>		 46	</a:t>
            </a:r>
          </a:p>
          <a:p>
            <a:pPr>
              <a:lnSpc>
                <a:spcPts val="1440"/>
              </a:lnSpc>
              <a:spcBef>
                <a:spcPts val="0"/>
              </a:spcBef>
            </a:pPr>
            <a:endParaRPr lang="de-DE" sz="1100" dirty="0"/>
          </a:p>
          <a:p>
            <a:pPr>
              <a:lnSpc>
                <a:spcPts val="1440"/>
              </a:lnSpc>
              <a:spcBef>
                <a:spcPts val="0"/>
              </a:spcBef>
            </a:pPr>
            <a:r>
              <a:rPr lang="de-DE" sz="1100" dirty="0"/>
              <a:t>* Ausfertigungsdatum </a:t>
            </a:r>
            <a:r>
              <a:rPr lang="de-DE" sz="1100"/>
              <a:t>Juli 2021</a:t>
            </a:r>
            <a:r>
              <a:rPr lang="de-DE" sz="1100" dirty="0"/>
              <a:t>	</a:t>
            </a:r>
            <a:r>
              <a:rPr lang="de-DE" sz="1000" dirty="0"/>
              <a:t>	</a:t>
            </a:r>
            <a:endParaRPr lang="de-DE" sz="1200" b="1" dirty="0"/>
          </a:p>
          <a:p>
            <a:endParaRPr lang="de-DE" sz="1000" dirty="0"/>
          </a:p>
          <a:p>
            <a:pPr marL="228600" indent="-228600">
              <a:buAutoNum type="arabicPeriod" startAt="9"/>
            </a:pPr>
            <a:endParaRPr lang="de-DE" sz="1200" b="1" dirty="0"/>
          </a:p>
          <a:p>
            <a:pPr marL="228600" indent="-228600">
              <a:buAutoNum type="arabicPeriod"/>
            </a:pPr>
            <a:endParaRPr lang="de-DE" sz="1200" b="1" dirty="0"/>
          </a:p>
          <a:p>
            <a:endParaRPr lang="de-DE" sz="1200" b="1" dirty="0"/>
          </a:p>
          <a:p>
            <a:endParaRPr lang="de-DE" dirty="0"/>
          </a:p>
        </p:txBody>
      </p:sp>
      <p:pic>
        <p:nvPicPr>
          <p:cNvPr id="1026" name="Picture 2" descr="http://www.cccc.de/archiv/upload/blaettern_42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764704"/>
            <a:ext cx="1080120" cy="1080120"/>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3AD78999-88D5-469E-B27D-21AEE3478BFB}" type="slidenum">
              <a:rPr lang="de-DE" smtClean="0"/>
              <a:t>3</a:t>
            </a:fld>
            <a:endParaRPr lang="de-DE" dirty="0"/>
          </a:p>
        </p:txBody>
      </p:sp>
    </p:spTree>
    <p:extLst>
      <p:ext uri="{BB962C8B-B14F-4D97-AF65-F5344CB8AC3E}">
        <p14:creationId xmlns:p14="http://schemas.microsoft.com/office/powerpoint/2010/main" val="352366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44917" y="404665"/>
            <a:ext cx="7599492" cy="720079"/>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3.3  Gestaltung von Übergangsprozessen</a:t>
            </a:r>
          </a:p>
          <a:p>
            <a:pPr marL="0" lvl="0" indent="0" algn="just">
              <a:lnSpc>
                <a:spcPts val="1200"/>
              </a:lnSpc>
              <a:spcBef>
                <a:spcPts val="0"/>
              </a:spcBef>
              <a:buNone/>
            </a:pPr>
            <a:endParaRPr lang="de-DE" sz="4400" b="1" dirty="0">
              <a:solidFill>
                <a:prstClr val="black"/>
              </a:solidFill>
            </a:endParaRPr>
          </a:p>
          <a:p>
            <a:pPr marL="0" lvl="0" indent="0" algn="just">
              <a:lnSpc>
                <a:spcPts val="1200"/>
              </a:lnSpc>
              <a:spcBef>
                <a:spcPts val="0"/>
              </a:spcBef>
              <a:buNone/>
            </a:pPr>
            <a:r>
              <a:rPr lang="de-DE" sz="4400" b="1" dirty="0">
                <a:solidFill>
                  <a:prstClr val="black"/>
                </a:solidFill>
              </a:rPr>
              <a:t>Von der Kita in die Schule</a:t>
            </a:r>
          </a:p>
          <a:p>
            <a:pPr marL="0" lvl="0" indent="0">
              <a:spcBef>
                <a:spcPts val="480"/>
              </a:spcBef>
              <a:buNone/>
            </a:pPr>
            <a:endParaRPr lang="de-DE" sz="4000" b="1" dirty="0">
              <a:solidFill>
                <a:srgbClr val="3E3D2D"/>
              </a:solidFill>
            </a:endParaRPr>
          </a:p>
          <a:p>
            <a:pPr marL="0" lvl="0" indent="0" algn="just">
              <a:lnSpc>
                <a:spcPts val="1200"/>
              </a:lnSpc>
              <a:spcBef>
                <a:spcPts val="0"/>
              </a:spcBef>
              <a:buNone/>
            </a:pPr>
            <a:r>
              <a:rPr lang="de-DE" sz="4000" dirty="0">
                <a:solidFill>
                  <a:schemeClr val="tx1"/>
                </a:solidFill>
              </a:rPr>
              <a:t>Der Übergang von der Kita in die Grundschule ist für die Kinder eine entscheidende Schnittstelle und deshalb eine wichtige gemeinsame Aufgabe von Kita und Grundschule, die auch im Schulgesetz §19 und §23 verankert ist.</a:t>
            </a:r>
          </a:p>
          <a:p>
            <a:pPr marL="0" lvl="0" indent="0" algn="just">
              <a:lnSpc>
                <a:spcPts val="1200"/>
              </a:lnSpc>
              <a:spcBef>
                <a:spcPts val="0"/>
              </a:spcBef>
              <a:buNone/>
            </a:pPr>
            <a:r>
              <a:rPr lang="de-DE" sz="4000" dirty="0">
                <a:solidFill>
                  <a:schemeClr val="tx1"/>
                </a:solidFill>
              </a:rPr>
              <a:t>Deshalb sind für uns regelmäßige Gespräche zwischen allen Beteiligten (Eltern, Fachkräfte, Kooperationslehrkraft, Schulleitung, Fach- und Förderkräfte, Gesundheitsamt – Einschulungsuntersuchung …) eine wesentliche Voraussetzung und ein unerlässlicher Baustein.</a:t>
            </a:r>
          </a:p>
          <a:p>
            <a:pPr marL="0" lvl="0" indent="0" algn="just">
              <a:lnSpc>
                <a:spcPts val="1200"/>
              </a:lnSpc>
              <a:spcBef>
                <a:spcPts val="0"/>
              </a:spcBef>
              <a:buNone/>
            </a:pPr>
            <a:r>
              <a:rPr lang="de-DE" sz="4000" dirty="0">
                <a:solidFill>
                  <a:schemeClr val="tx1"/>
                </a:solidFill>
              </a:rPr>
              <a:t>Jedem Kind soll ermöglicht werden, aufgrund seines Entwicklungsstandes und seiner individuellen Fähig- und Fertigkeiten, den geeigneten Schulanfang zu erleben. </a:t>
            </a:r>
          </a:p>
          <a:p>
            <a:pPr marL="0" lvl="0" indent="0" algn="just">
              <a:lnSpc>
                <a:spcPts val="1200"/>
              </a:lnSpc>
              <a:spcBef>
                <a:spcPts val="0"/>
              </a:spcBef>
              <a:buNone/>
            </a:pPr>
            <a:r>
              <a:rPr lang="de-DE" sz="4000" dirty="0">
                <a:solidFill>
                  <a:schemeClr val="tx1"/>
                </a:solidFill>
              </a:rPr>
              <a:t>Wichtig für ihr Kind ist, dass die Neugier und die Freude am Lernen geweckt werden, ohne Themen aus dem Grundschulbildungsplan vorwegzunehmen. Der Übergang wird von allen Beteiligten kindgerecht und wertschätzend begleitet.</a:t>
            </a:r>
          </a:p>
          <a:p>
            <a:pPr marL="0" indent="0" algn="just">
              <a:lnSpc>
                <a:spcPts val="1200"/>
              </a:lnSpc>
              <a:spcBef>
                <a:spcPts val="0"/>
              </a:spcBef>
              <a:buNone/>
            </a:pPr>
            <a:r>
              <a:rPr lang="de-DE" sz="4000" dirty="0">
                <a:solidFill>
                  <a:schemeClr val="tx1"/>
                </a:solidFill>
              </a:rPr>
              <a:t>Denn jedem Kind soll aufgrund seines Entwicklungsstandes, seiner individuellen Fähig- und Fertigkeiten der geeignete Schulanfang ermöglicht werden. Dabei können auch kleine Zwischenschritte, zusätzliche Förderangebote, andere mögliche Schulformen oder eine spätere Einschulung (Zurückstellung) ein geeignetes Mittel sein.</a:t>
            </a:r>
          </a:p>
          <a:p>
            <a:pPr marL="0" lvl="0" indent="0" algn="just">
              <a:lnSpc>
                <a:spcPts val="1200"/>
              </a:lnSpc>
              <a:spcBef>
                <a:spcPts val="0"/>
              </a:spcBef>
              <a:buNone/>
            </a:pPr>
            <a:endParaRPr lang="de-DE" sz="4000" dirty="0">
              <a:solidFill>
                <a:srgbClr val="FF0000"/>
              </a:solidFill>
            </a:endParaRPr>
          </a:p>
          <a:p>
            <a:pPr marL="0" lvl="0" indent="0">
              <a:lnSpc>
                <a:spcPts val="1200"/>
              </a:lnSpc>
              <a:spcBef>
                <a:spcPts val="0"/>
              </a:spcBef>
              <a:buNone/>
            </a:pPr>
            <a:r>
              <a:rPr lang="de-DE" sz="4400" b="1" u="sng" dirty="0">
                <a:solidFill>
                  <a:schemeClr val="tx1"/>
                </a:solidFill>
              </a:rPr>
              <a:t>Ziele:</a:t>
            </a:r>
          </a:p>
          <a:p>
            <a:pPr marL="0" lvl="0" indent="0">
              <a:lnSpc>
                <a:spcPts val="1200"/>
              </a:lnSpc>
              <a:spcBef>
                <a:spcPts val="0"/>
              </a:spcBef>
              <a:buNone/>
            </a:pPr>
            <a:endParaRPr lang="de-DE" sz="4000" dirty="0">
              <a:solidFill>
                <a:schemeClr val="tx1"/>
              </a:solidFill>
            </a:endParaRPr>
          </a:p>
          <a:p>
            <a:pPr algn="just">
              <a:lnSpc>
                <a:spcPts val="1200"/>
              </a:lnSpc>
              <a:spcBef>
                <a:spcPts val="0"/>
              </a:spcBef>
            </a:pPr>
            <a:r>
              <a:rPr lang="de-DE" sz="4000" dirty="0">
                <a:solidFill>
                  <a:schemeClr val="tx1"/>
                </a:solidFill>
              </a:rPr>
              <a:t>Wir erleichtern dem </a:t>
            </a:r>
            <a:r>
              <a:rPr lang="de-DE" sz="4000" dirty="0">
                <a:solidFill>
                  <a:schemeClr val="tx1"/>
                </a:solidFill>
                <a:ea typeface="Times New Roman"/>
                <a:cs typeface="Times New Roman"/>
              </a:rPr>
              <a:t>Kind den Übergang von der Kita in die Schule.</a:t>
            </a:r>
          </a:p>
          <a:p>
            <a:pPr algn="just">
              <a:lnSpc>
                <a:spcPts val="1200"/>
              </a:lnSpc>
              <a:spcBef>
                <a:spcPts val="0"/>
              </a:spcBef>
            </a:pPr>
            <a:r>
              <a:rPr lang="de-DE" sz="4000" dirty="0">
                <a:solidFill>
                  <a:schemeClr val="tx1"/>
                </a:solidFill>
              </a:rPr>
              <a:t>Die Kita unterstützt alle relevante Kooperationsthemen.</a:t>
            </a:r>
          </a:p>
          <a:p>
            <a:pPr algn="just">
              <a:lnSpc>
                <a:spcPts val="1200"/>
              </a:lnSpc>
              <a:spcBef>
                <a:spcPts val="0"/>
              </a:spcBef>
            </a:pPr>
            <a:r>
              <a:rPr lang="de-DE" sz="4000" dirty="0">
                <a:solidFill>
                  <a:schemeClr val="tx1"/>
                </a:solidFill>
              </a:rPr>
              <a:t>Die zielgerichteten „Vorschulaufgaben“ orientieren sich eng am aktuellen Jahresthema und knüpfen an die Lebenswelt des Kindes an.</a:t>
            </a:r>
          </a:p>
          <a:p>
            <a:pPr algn="just">
              <a:lnSpc>
                <a:spcPts val="1200"/>
              </a:lnSpc>
              <a:spcBef>
                <a:spcPts val="0"/>
              </a:spcBef>
            </a:pPr>
            <a:r>
              <a:rPr lang="de-DE" sz="4000" dirty="0">
                <a:solidFill>
                  <a:schemeClr val="tx1"/>
                </a:solidFill>
              </a:rPr>
              <a:t>Die Beteiligten gestalten die Zusammenarbeit auf Augenhöhe, wertschätzend, vertrauensvoll, transparent und tauschen sich zeitnah aus.</a:t>
            </a:r>
          </a:p>
          <a:p>
            <a:pPr algn="just">
              <a:lnSpc>
                <a:spcPts val="1200"/>
              </a:lnSpc>
              <a:spcBef>
                <a:spcPts val="0"/>
              </a:spcBef>
            </a:pPr>
            <a:r>
              <a:rPr lang="de-DE" sz="4000" dirty="0">
                <a:solidFill>
                  <a:schemeClr val="tx1"/>
                </a:solidFill>
              </a:rPr>
              <a:t>Eltern werden persönlich zum Beratungs- und Einschulungsgespräch eingeladen.</a:t>
            </a:r>
          </a:p>
          <a:p>
            <a:pPr algn="just">
              <a:lnSpc>
                <a:spcPts val="1200"/>
              </a:lnSpc>
              <a:spcBef>
                <a:spcPts val="0"/>
              </a:spcBef>
            </a:pPr>
            <a:r>
              <a:rPr lang="de-DE" sz="4000" dirty="0">
                <a:solidFill>
                  <a:schemeClr val="tx1"/>
                </a:solidFill>
              </a:rPr>
              <a:t>Das Elternrecht zu achten und wahren und ihre Einwilligung ist in allen Belangen Voraussetzung.</a:t>
            </a:r>
          </a:p>
          <a:p>
            <a:pPr marL="0" lvl="0" indent="0" algn="just">
              <a:lnSpc>
                <a:spcPts val="1200"/>
              </a:lnSpc>
              <a:spcBef>
                <a:spcPts val="0"/>
              </a:spcBef>
              <a:buNone/>
            </a:pPr>
            <a:endParaRPr lang="de-DE" sz="4400" b="1" u="sng" dirty="0">
              <a:solidFill>
                <a:srgbClr val="FF0000"/>
              </a:solidFill>
            </a:endParaRPr>
          </a:p>
          <a:p>
            <a:pPr marL="0" lvl="0" indent="0">
              <a:lnSpc>
                <a:spcPts val="1200"/>
              </a:lnSpc>
              <a:spcBef>
                <a:spcPts val="0"/>
              </a:spcBef>
              <a:buNone/>
            </a:pPr>
            <a:r>
              <a:rPr lang="de-DE" sz="4400" b="1" u="sng" dirty="0">
                <a:solidFill>
                  <a:schemeClr val="tx1"/>
                </a:solidFill>
              </a:rPr>
              <a:t>Umsetzung im Alltag:</a:t>
            </a:r>
          </a:p>
          <a:p>
            <a:pPr marL="0" lvl="0" indent="0">
              <a:lnSpc>
                <a:spcPts val="1200"/>
              </a:lnSpc>
              <a:spcBef>
                <a:spcPts val="0"/>
              </a:spcBef>
              <a:buNone/>
            </a:pPr>
            <a:endParaRPr lang="de-DE" sz="4000" dirty="0">
              <a:solidFill>
                <a:prstClr val="black"/>
              </a:solidFill>
            </a:endParaRPr>
          </a:p>
          <a:p>
            <a:pPr algn="just">
              <a:lnSpc>
                <a:spcPts val="1200"/>
              </a:lnSpc>
              <a:spcBef>
                <a:spcPts val="0"/>
              </a:spcBef>
            </a:pPr>
            <a:r>
              <a:rPr lang="de-DE" sz="4000" dirty="0">
                <a:solidFill>
                  <a:prstClr val="black"/>
                </a:solidFill>
              </a:rPr>
              <a:t>Während der gesamten Kita-Zeit unterstützen und begleiten wir das Kind auf seinem Weg zur Schulfähigkeit.</a:t>
            </a:r>
          </a:p>
          <a:p>
            <a:pPr algn="just">
              <a:lnSpc>
                <a:spcPts val="1200"/>
              </a:lnSpc>
              <a:spcBef>
                <a:spcPts val="0"/>
              </a:spcBef>
            </a:pPr>
            <a:r>
              <a:rPr lang="de-DE" sz="4000" dirty="0">
                <a:solidFill>
                  <a:schemeClr val="tx1"/>
                </a:solidFill>
              </a:rPr>
              <a:t>Im letzten Kita-Jahr werden erlernte Basiskompetenzen durch gezielte Aktivitäten für die zukünftigen Kinder der Grundschule (Adler) wie z.B. Zahlenland, Kletterhalle, Gestaltung eines Jahreskalenders usw. ausgebaut und vertieft</a:t>
            </a:r>
          </a:p>
          <a:p>
            <a:pPr algn="just">
              <a:lnSpc>
                <a:spcPts val="1200"/>
              </a:lnSpc>
              <a:spcBef>
                <a:spcPts val="0"/>
              </a:spcBef>
            </a:pPr>
            <a:r>
              <a:rPr lang="de-DE" sz="4000" dirty="0">
                <a:solidFill>
                  <a:schemeClr val="tx1"/>
                </a:solidFill>
              </a:rPr>
              <a:t>Es finden regelmäßige Kooperationsstunden mit der Kooperationslehrkraft in der Kita statt.</a:t>
            </a:r>
          </a:p>
          <a:p>
            <a:pPr algn="just">
              <a:lnSpc>
                <a:spcPts val="1200"/>
              </a:lnSpc>
              <a:spcBef>
                <a:spcPts val="0"/>
              </a:spcBef>
            </a:pPr>
            <a:r>
              <a:rPr lang="de-DE" sz="4000" dirty="0">
                <a:solidFill>
                  <a:schemeClr val="tx1"/>
                </a:solidFill>
              </a:rPr>
              <a:t>Wir führen Elterngespräche, um die Entscheidungsfindung zu unterstützen.</a:t>
            </a:r>
          </a:p>
          <a:p>
            <a:pPr algn="just">
              <a:lnSpc>
                <a:spcPts val="1200"/>
              </a:lnSpc>
              <a:spcBef>
                <a:spcPts val="0"/>
              </a:spcBef>
            </a:pPr>
            <a:r>
              <a:rPr lang="de-DE" sz="4000" dirty="0">
                <a:solidFill>
                  <a:schemeClr val="tx1"/>
                </a:solidFill>
              </a:rPr>
              <a:t>2x jährlich treffen wir uns zum Kooperationsaustausch mit der Kooperationslehrkraft und der Schulleitung. </a:t>
            </a:r>
          </a:p>
          <a:p>
            <a:pPr algn="just">
              <a:lnSpc>
                <a:spcPts val="1200"/>
              </a:lnSpc>
              <a:spcBef>
                <a:spcPts val="0"/>
              </a:spcBef>
            </a:pPr>
            <a:r>
              <a:rPr lang="de-DE" sz="4000" dirty="0">
                <a:solidFill>
                  <a:schemeClr val="tx1"/>
                </a:solidFill>
              </a:rPr>
              <a:t>Die Schulralley und der Schnupperunterricht erleichtern  den Übergang und Schule kann als erfahrbarer Lernort angenommen werden.</a:t>
            </a:r>
          </a:p>
          <a:p>
            <a:pPr algn="just">
              <a:lnSpc>
                <a:spcPts val="1200"/>
              </a:lnSpc>
              <a:spcBef>
                <a:spcPts val="0"/>
              </a:spcBef>
            </a:pPr>
            <a:r>
              <a:rPr lang="de-DE" sz="4000" dirty="0">
                <a:solidFill>
                  <a:schemeClr val="tx1"/>
                </a:solidFill>
              </a:rPr>
              <a:t>Wir veranstalten einen Elternabend über die Schulfähigkeit und informieren Sie über die Einschulung, geben wertvolle Tipps.</a:t>
            </a:r>
          </a:p>
          <a:p>
            <a:pPr algn="just">
              <a:lnSpc>
                <a:spcPts val="1200"/>
              </a:lnSpc>
              <a:spcBef>
                <a:spcPts val="0"/>
              </a:spcBef>
            </a:pPr>
            <a:r>
              <a:rPr lang="de-DE" sz="4000" dirty="0">
                <a:solidFill>
                  <a:schemeClr val="tx1"/>
                </a:solidFill>
              </a:rPr>
              <a:t>Wir hospitieren im Herbst des neuen Schuljahres in der 1. Klasse, um zu sehen, wie der Übergang der Kinder in die Schule gelungen ist.</a:t>
            </a:r>
          </a:p>
          <a:p>
            <a:pPr marL="0" indent="0">
              <a:lnSpc>
                <a:spcPts val="1200"/>
              </a:lnSpc>
              <a:spcBef>
                <a:spcPts val="0"/>
              </a:spcBef>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4664"/>
            <a:ext cx="1152127" cy="75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1"/>
          </p:nvPr>
        </p:nvSpPr>
        <p:spPr/>
        <p:txBody>
          <a:bodyPr/>
          <a:lstStyle/>
          <a:p>
            <a:r>
              <a:rPr lang="de-DE" dirty="0"/>
              <a:t>29</a:t>
            </a:r>
          </a:p>
        </p:txBody>
      </p:sp>
    </p:spTree>
    <p:extLst>
      <p:ext uri="{BB962C8B-B14F-4D97-AF65-F5344CB8AC3E}">
        <p14:creationId xmlns:p14="http://schemas.microsoft.com/office/powerpoint/2010/main" val="43083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3.4  Strukturen, Rituale und Freispiel</a:t>
            </a:r>
          </a:p>
          <a:p>
            <a:pPr marL="0" lvl="0" indent="0">
              <a:buNone/>
            </a:pPr>
            <a:r>
              <a:rPr lang="de-DE" sz="1600" dirty="0">
                <a:solidFill>
                  <a:schemeClr val="tx1"/>
                </a:solidFill>
              </a:rPr>
              <a:t>,</a:t>
            </a:r>
            <a:endParaRPr lang="de-DE" sz="6400" dirty="0">
              <a:solidFill>
                <a:schemeClr val="tx1"/>
              </a:solidFill>
            </a:endParaRPr>
          </a:p>
          <a:p>
            <a:pPr marL="0" indent="0">
              <a:buNone/>
            </a:pPr>
            <a:endParaRPr lang="de-DE" sz="4800" dirty="0"/>
          </a:p>
          <a:p>
            <a:pPr marL="0" lvl="0" indent="0">
              <a:buNone/>
            </a:pPr>
            <a:endParaRPr lang="de-DE" sz="4800" b="1" dirty="0">
              <a:solidFill>
                <a:srgbClr val="3E3D2D"/>
              </a:solidFill>
            </a:endParaRPr>
          </a:p>
          <a:p>
            <a:pPr marL="0" lvl="0" indent="0">
              <a:lnSpc>
                <a:spcPts val="1200"/>
              </a:lnSpc>
              <a:spcBef>
                <a:spcPts val="0"/>
              </a:spcBef>
              <a:buNone/>
            </a:pPr>
            <a:r>
              <a:rPr lang="de-DE" sz="4400" b="1" dirty="0">
                <a:solidFill>
                  <a:schemeClr val="tx1"/>
                </a:solidFill>
              </a:rPr>
              <a:t>Durch die Strukturen und Rituale </a:t>
            </a:r>
            <a:r>
              <a:rPr lang="de-DE" sz="4400" dirty="0">
                <a:solidFill>
                  <a:srgbClr val="3E3D2D"/>
                </a:solidFill>
              </a:rPr>
              <a:t>erfährt Ihr Kind </a:t>
            </a:r>
            <a:r>
              <a:rPr lang="de-DE" sz="4400" dirty="0">
                <a:solidFill>
                  <a:schemeClr val="tx1"/>
                </a:solidFill>
              </a:rPr>
              <a:t>Regeln, Grenzen und Sicherheit</a:t>
            </a:r>
            <a:r>
              <a:rPr lang="de-DE" sz="4400" dirty="0">
                <a:solidFill>
                  <a:srgbClr val="3E3D2D"/>
                </a:solidFill>
              </a:rPr>
              <a:t>, die es zu seiner Orientierung braucht.</a:t>
            </a:r>
          </a:p>
          <a:p>
            <a:pPr marL="0" lvl="0" indent="0" algn="just">
              <a:lnSpc>
                <a:spcPts val="1200"/>
              </a:lnSpc>
              <a:spcBef>
                <a:spcPts val="0"/>
              </a:spcBef>
              <a:buNone/>
            </a:pPr>
            <a:br>
              <a:rPr lang="de-DE" sz="4000" dirty="0">
                <a:solidFill>
                  <a:srgbClr val="3E3D2D"/>
                </a:solidFill>
              </a:rPr>
            </a:br>
            <a:r>
              <a:rPr lang="de-DE" sz="4000" dirty="0">
                <a:solidFill>
                  <a:srgbClr val="3E3D2D"/>
                </a:solidFill>
              </a:rPr>
              <a:t>Im Mittelpunkt unseres Alltages stehen die Kinder. Deren Rechte und Bedürfnisse nach Essen, Trinken, Schlafen, Spiel Bewegung, Schutz, Ruhe, Zuwendung, Anerkennung und Unterstützung sind zu wahren. Das beinhaltet Rechte der Kinder, aber auch Pflichten gegenüber den Spielpartnern, der Gemeinschaft oder sich selbst seiner Gesundheit und seinem Wohlbefinden zu wahren.</a:t>
            </a:r>
          </a:p>
          <a:p>
            <a:pPr marL="0" lvl="0" indent="0" algn="just">
              <a:lnSpc>
                <a:spcPts val="1200"/>
              </a:lnSpc>
              <a:spcBef>
                <a:spcPts val="0"/>
              </a:spcBef>
              <a:buNone/>
            </a:pPr>
            <a:br>
              <a:rPr lang="de-DE" sz="4000" dirty="0">
                <a:solidFill>
                  <a:srgbClr val="3E3D2D"/>
                </a:solidFill>
              </a:rPr>
            </a:br>
            <a:r>
              <a:rPr lang="de-DE" sz="4000" dirty="0">
                <a:solidFill>
                  <a:srgbClr val="3E3D2D"/>
                </a:solidFill>
              </a:rPr>
              <a:t>Darauf aufbauend gestalten wir gemeinsam mit den Kindern unseren Alltag. Der beinhaltet tägliche wiederkehrende Rituale wie Begrüßung und Verabschiedung, Freispiel, offenes oder gemeinsames Vesper, Stuhl- oder Gesprächskreis, Turnen, musizieren…., </a:t>
            </a:r>
          </a:p>
          <a:p>
            <a:pPr marL="0" lvl="0" indent="0" algn="just">
              <a:lnSpc>
                <a:spcPts val="1200"/>
              </a:lnSpc>
              <a:spcBef>
                <a:spcPts val="0"/>
              </a:spcBef>
              <a:buNone/>
            </a:pPr>
            <a:r>
              <a:rPr lang="de-DE" sz="4000" dirty="0">
                <a:solidFill>
                  <a:srgbClr val="3E3D2D"/>
                </a:solidFill>
              </a:rPr>
              <a:t>Freie Angebote während der Freispielzeit, wie </a:t>
            </a:r>
            <a:r>
              <a:rPr lang="de-DE" sz="4000" dirty="0">
                <a:solidFill>
                  <a:schemeClr val="tx1"/>
                </a:solidFill>
              </a:rPr>
              <a:t>z.B.</a:t>
            </a:r>
            <a:r>
              <a:rPr lang="de-DE" sz="4000" dirty="0">
                <a:solidFill>
                  <a:srgbClr val="3E3D2D"/>
                </a:solidFill>
              </a:rPr>
              <a:t> Rollenspiele, </a:t>
            </a:r>
            <a:r>
              <a:rPr lang="de-DE" sz="4000" dirty="0">
                <a:solidFill>
                  <a:schemeClr val="tx1"/>
                </a:solidFill>
              </a:rPr>
              <a:t>Falten</a:t>
            </a:r>
            <a:r>
              <a:rPr lang="de-DE" sz="4000" dirty="0">
                <a:solidFill>
                  <a:srgbClr val="3E3D2D"/>
                </a:solidFill>
              </a:rPr>
              <a:t>, Kneten, Experimentieren, Werken, verschiedenste Bastelangebote und gezielte Angebote in Kleingruppen oder mit der Gesamtgruppe. </a:t>
            </a:r>
          </a:p>
          <a:p>
            <a:pPr marL="0" lvl="0" indent="0">
              <a:lnSpc>
                <a:spcPts val="1200"/>
              </a:lnSpc>
              <a:spcBef>
                <a:spcPts val="0"/>
              </a:spcBef>
              <a:buNone/>
            </a:pPr>
            <a:endParaRPr lang="de-DE" sz="4000" dirty="0">
              <a:solidFill>
                <a:prstClr val="black"/>
              </a:solidFill>
            </a:endParaRPr>
          </a:p>
          <a:p>
            <a:pPr marL="0" lvl="0" indent="0">
              <a:lnSpc>
                <a:spcPts val="1200"/>
              </a:lnSpc>
              <a:spcBef>
                <a:spcPts val="0"/>
              </a:spcBef>
              <a:buNone/>
            </a:pPr>
            <a:r>
              <a:rPr lang="de-DE" sz="4400" b="1" dirty="0">
                <a:solidFill>
                  <a:schemeClr val="tx1"/>
                </a:solidFill>
              </a:rPr>
              <a:t>Das Freispiel</a:t>
            </a:r>
          </a:p>
          <a:p>
            <a:pPr marL="0" lvl="0" indent="0" algn="just">
              <a:lnSpc>
                <a:spcPts val="1200"/>
              </a:lnSpc>
              <a:spcBef>
                <a:spcPts val="0"/>
              </a:spcBef>
              <a:buNone/>
            </a:pPr>
            <a:endParaRPr lang="de-DE" sz="4400" dirty="0">
              <a:solidFill>
                <a:srgbClr val="3E3D2D"/>
              </a:solidFill>
            </a:endParaRPr>
          </a:p>
          <a:p>
            <a:pPr marL="0" lvl="0" indent="0">
              <a:buNone/>
            </a:pPr>
            <a:r>
              <a:rPr lang="de-DE" sz="4000" i="1" dirty="0"/>
              <a:t>„Spiel ist nicht Spielerei, es hat hohen Ernst und tiefe Bedeutung.“ </a:t>
            </a:r>
            <a:r>
              <a:rPr lang="de-DE" sz="4000" dirty="0"/>
              <a:t>(</a:t>
            </a:r>
            <a:r>
              <a:rPr lang="de-DE" sz="4000" dirty="0" err="1"/>
              <a:t>F.Fröbl</a:t>
            </a:r>
            <a:r>
              <a:rPr lang="de-DE" sz="4000" dirty="0"/>
              <a:t>)</a:t>
            </a:r>
            <a:endParaRPr lang="de-DE" sz="7200" u="sng" dirty="0">
              <a:solidFill>
                <a:srgbClr val="675D59"/>
              </a:solidFill>
            </a:endParaRPr>
          </a:p>
          <a:p>
            <a:pPr marL="0" indent="0" algn="just">
              <a:lnSpc>
                <a:spcPts val="1200"/>
              </a:lnSpc>
              <a:spcBef>
                <a:spcPts val="0"/>
              </a:spcBef>
              <a:buNone/>
            </a:pPr>
            <a:br>
              <a:rPr lang="de-DE" sz="4000" i="1" dirty="0">
                <a:solidFill>
                  <a:schemeClr val="tx1"/>
                </a:solidFill>
              </a:rPr>
            </a:br>
            <a:r>
              <a:rPr lang="de-DE" sz="4000" dirty="0">
                <a:solidFill>
                  <a:schemeClr val="tx1"/>
                </a:solidFill>
              </a:rPr>
              <a:t>Spielen ist eine elementare kindliche Ausdrucksweise und die dem Kind entsprechende Form der Auseinandersetzung mit seiner Umgebung. Im Spiel geben die Kinder ihrem Handeln Sinn und den Dingen Bedeutung. (vgl. Orientierungsplan S.40) Dabei kommen sein inneres Erleben, seine Bedürfnisse und somit seine gesamte Persönlichkeit zum Ausdruck.</a:t>
            </a:r>
          </a:p>
          <a:p>
            <a:pPr marL="0" indent="0" algn="just">
              <a:lnSpc>
                <a:spcPts val="1200"/>
              </a:lnSpc>
              <a:spcBef>
                <a:spcPts val="0"/>
              </a:spcBef>
              <a:buNone/>
            </a:pPr>
            <a:r>
              <a:rPr lang="de-DE" sz="4000" dirty="0">
                <a:solidFill>
                  <a:schemeClr val="tx1"/>
                </a:solidFill>
              </a:rPr>
              <a:t>Das Spiel ist die Grundlage für:</a:t>
            </a:r>
          </a:p>
          <a:p>
            <a:pPr algn="just">
              <a:lnSpc>
                <a:spcPts val="1200"/>
              </a:lnSpc>
              <a:spcBef>
                <a:spcPts val="0"/>
              </a:spcBef>
            </a:pPr>
            <a:r>
              <a:rPr lang="de-DE" sz="4000" dirty="0">
                <a:solidFill>
                  <a:schemeClr val="tx1"/>
                </a:solidFill>
              </a:rPr>
              <a:t>alle kindlichen Lern- und Entwicklungsprozesse</a:t>
            </a:r>
          </a:p>
          <a:p>
            <a:pPr algn="just">
              <a:lnSpc>
                <a:spcPts val="1200"/>
              </a:lnSpc>
              <a:spcBef>
                <a:spcPts val="0"/>
              </a:spcBef>
            </a:pPr>
            <a:r>
              <a:rPr lang="de-DE" sz="4000" dirty="0">
                <a:solidFill>
                  <a:schemeClr val="tx1"/>
                </a:solidFill>
              </a:rPr>
              <a:t>die Gestaltung sozialer Beziehungen</a:t>
            </a:r>
          </a:p>
          <a:p>
            <a:pPr algn="just">
              <a:lnSpc>
                <a:spcPts val="1200"/>
              </a:lnSpc>
              <a:spcBef>
                <a:spcPts val="0"/>
              </a:spcBef>
            </a:pPr>
            <a:r>
              <a:rPr lang="de-DE" sz="4000" dirty="0">
                <a:solidFill>
                  <a:schemeClr val="tx1"/>
                </a:solidFill>
              </a:rPr>
              <a:t>die Entwicklung der Sprach- und Ausdrucksfähigkeit</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Freispiel bedeutet für das Kind freie Wahl von Beziehungen zu einzelnen Kindern, zu kleinen Gruppen, zum Erwachsenen, des Spielmaterials, der Zeitspanne und des Ortes. In diesem Zeitraum werden die Kinder angeregt, Eigeninitiative zu entwickeln und sich in Selbstständigkeit zu üben. Ansprechende Spielmaterialien und eine anregende Umgebung ermöglichen dem Kind Neues zu entdecken, zu experimentieren, eigene Erfahrungen zu machen, Gelerntes zu vertiefen bzw. zu verinnerlichen und ihre Phantasie und Kreativität auszuleben. Sie haben Gelegenheit, Erlebnisse im Spiel zu verarbeiten, lernen Regeln zu akzeptieren und Konflikte eigenständig zu lösen. Wir unterstützen und begleiten die Kinder bei ihrem „Tun“ im Alltag, beobachten, nehmen neue Impulse, Fragen und Ideen bewusst wahr und gehen auf diese ein. Wir regen dazu an, eigenständige Lösungsmöglichkeiten zu suchen oder lassen Erklärungen der Kinder stehen, dass sie aufgrund weiterer Impulse noch offene Fragen für sich beantworten können. Auch in der Krippe ist das Freispiel ein wesentlicher Bestandteil in einer geschützten Umgebung.</a:t>
            </a:r>
          </a:p>
          <a:p>
            <a:pPr marL="0" lvl="0" indent="0">
              <a:lnSpc>
                <a:spcPts val="1200"/>
              </a:lnSpc>
              <a:spcBef>
                <a:spcPts val="0"/>
              </a:spcBef>
              <a:buNone/>
            </a:pPr>
            <a:endParaRPr lang="de-DE" sz="4000" i="1" dirty="0">
              <a:solidFill>
                <a:srgbClr val="3E3D2D"/>
              </a:solidFill>
            </a:endParaRPr>
          </a:p>
          <a:p>
            <a:pPr marL="0" lvl="0" indent="0">
              <a:buNone/>
            </a:pPr>
            <a:endParaRPr lang="de-DE" sz="4400" dirty="0">
              <a:solidFill>
                <a:srgbClr val="3E3D2D"/>
              </a:solidFill>
            </a:endParaRPr>
          </a:p>
          <a:p>
            <a:pPr marL="0" lvl="0" indent="0">
              <a:buNone/>
            </a:pPr>
            <a:br>
              <a:rPr lang="de-DE" sz="4400" dirty="0">
                <a:solidFill>
                  <a:srgbClr val="3E3D2D"/>
                </a:solidFill>
              </a:rPr>
            </a:br>
            <a:endParaRPr lang="de-DE" sz="4400" dirty="0">
              <a:solidFill>
                <a:srgbClr val="3E3D2D"/>
              </a:solidFill>
            </a:endParaRPr>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310" y="596596"/>
            <a:ext cx="1296143" cy="730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r>
              <a:rPr lang="de-DE" dirty="0"/>
              <a:t>30</a:t>
            </a:r>
          </a:p>
        </p:txBody>
      </p:sp>
    </p:spTree>
    <p:extLst>
      <p:ext uri="{BB962C8B-B14F-4D97-AF65-F5344CB8AC3E}">
        <p14:creationId xmlns:p14="http://schemas.microsoft.com/office/powerpoint/2010/main" val="262816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1600" dirty="0">
                <a:solidFill>
                  <a:srgbClr val="675D59"/>
                </a:solidFill>
              </a:rPr>
              <a:t>,</a:t>
            </a:r>
            <a:endParaRPr lang="de-DE" sz="6400" dirty="0">
              <a:solidFill>
                <a:srgbClr val="675D59"/>
              </a:solidFill>
            </a:endParaRPr>
          </a:p>
          <a:p>
            <a:pPr marL="0" lvl="0" indent="0">
              <a:buNone/>
            </a:pPr>
            <a:r>
              <a:rPr lang="de-DE" sz="8000" b="1" dirty="0">
                <a:solidFill>
                  <a:schemeClr val="tx1"/>
                </a:solidFill>
              </a:rPr>
              <a:t>3. Der Alltag mit „unseren Kindern“</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3.5  Tagesablauf in der Krippe</a:t>
            </a:r>
          </a:p>
          <a:p>
            <a:pPr marL="0" lvl="0" indent="0">
              <a:buNone/>
            </a:pPr>
            <a:r>
              <a:rPr lang="de-DE" sz="1600" dirty="0">
                <a:solidFill>
                  <a:schemeClr val="tx1"/>
                </a:solidFill>
              </a:rPr>
              <a:t>,</a:t>
            </a:r>
            <a:endParaRPr lang="de-DE" sz="6400" dirty="0">
              <a:solidFill>
                <a:schemeClr val="tx1"/>
              </a:solidFill>
            </a:endParaRPr>
          </a:p>
          <a:p>
            <a:pPr marL="0" lvl="0" indent="0">
              <a:buNone/>
            </a:pPr>
            <a:endParaRPr lang="de-DE" sz="4800" b="1" dirty="0">
              <a:solidFill>
                <a:schemeClr val="tx1"/>
              </a:solidFill>
            </a:endParaRPr>
          </a:p>
          <a:p>
            <a:pPr marL="0" lvl="0" indent="0">
              <a:buNone/>
            </a:pPr>
            <a:endParaRPr lang="de-DE" sz="4800" b="1" dirty="0">
              <a:solidFill>
                <a:schemeClr val="tx1"/>
              </a:solidFill>
            </a:endParaRPr>
          </a:p>
          <a:p>
            <a:pPr marL="0" lvl="0" indent="0">
              <a:lnSpc>
                <a:spcPts val="1600"/>
              </a:lnSpc>
              <a:spcBef>
                <a:spcPts val="0"/>
              </a:spcBef>
              <a:buNone/>
            </a:pPr>
            <a:r>
              <a:rPr lang="de-DE" sz="4000" dirty="0">
                <a:solidFill>
                  <a:schemeClr val="tx1"/>
                </a:solidFill>
                <a:ea typeface="Times New Roman"/>
              </a:rPr>
              <a:t>07:00 – 09:00 Uhr 	Bringzeit – Kurzer Austausch mit Eltern / Freispiel für die Kinder</a:t>
            </a:r>
            <a:br>
              <a:rPr lang="de-DE" sz="4000" dirty="0">
                <a:solidFill>
                  <a:schemeClr val="tx1"/>
                </a:solidFill>
                <a:ea typeface="Times New Roman"/>
              </a:rPr>
            </a:br>
            <a:r>
              <a:rPr lang="de-DE" sz="4000" dirty="0">
                <a:solidFill>
                  <a:schemeClr val="tx1"/>
                </a:solidFill>
                <a:ea typeface="Times New Roman"/>
              </a:rPr>
              <a:t>Ca. 09:15 Uhr		Kleiner Morgenkreis: Begrüßung mit einem Lied, Vers oder Fingerspiel, </a:t>
            </a:r>
          </a:p>
          <a:p>
            <a:pPr marL="0" lvl="0" indent="0">
              <a:lnSpc>
                <a:spcPts val="1600"/>
              </a:lnSpc>
              <a:spcBef>
                <a:spcPts val="0"/>
              </a:spcBef>
              <a:buNone/>
            </a:pPr>
            <a:r>
              <a:rPr lang="de-DE" sz="4000" dirty="0">
                <a:solidFill>
                  <a:schemeClr val="tx1"/>
                </a:solidFill>
                <a:ea typeface="Times New Roman"/>
              </a:rPr>
              <a:t>		Zeit für Gespräche, Themenbezogene Angebote</a:t>
            </a:r>
          </a:p>
          <a:p>
            <a:pPr marL="0" lvl="0" indent="0">
              <a:lnSpc>
                <a:spcPts val="1600"/>
              </a:lnSpc>
              <a:spcBef>
                <a:spcPts val="0"/>
              </a:spcBef>
              <a:buNone/>
            </a:pPr>
            <a:r>
              <a:rPr lang="de-DE" sz="4000" dirty="0">
                <a:solidFill>
                  <a:schemeClr val="tx1"/>
                </a:solidFill>
                <a:ea typeface="Times New Roman"/>
              </a:rPr>
              <a:t>Anschließend	                             	Hände waschen </a:t>
            </a:r>
          </a:p>
          <a:p>
            <a:pPr marL="0" lvl="0" indent="0">
              <a:lnSpc>
                <a:spcPts val="1600"/>
              </a:lnSpc>
              <a:spcBef>
                <a:spcPts val="0"/>
              </a:spcBef>
              <a:buNone/>
            </a:pPr>
            <a:r>
              <a:rPr lang="de-DE" sz="4000" dirty="0">
                <a:solidFill>
                  <a:schemeClr val="tx1"/>
                </a:solidFill>
                <a:ea typeface="Times New Roman"/>
              </a:rPr>
              <a:t>Ca. 09:30 Uhr 		Gemeinsames Vesper</a:t>
            </a:r>
            <a:br>
              <a:rPr lang="de-DE" sz="4000" dirty="0">
                <a:solidFill>
                  <a:schemeClr val="tx1"/>
                </a:solidFill>
                <a:ea typeface="Times New Roman"/>
              </a:rPr>
            </a:br>
            <a:r>
              <a:rPr lang="de-DE" sz="4000" dirty="0">
                <a:solidFill>
                  <a:schemeClr val="tx1"/>
                </a:solidFill>
                <a:ea typeface="Times New Roman"/>
              </a:rPr>
              <a:t>Ca. 10:00 Uhr		Freispiel im Gruppenraum oder Garten –</a:t>
            </a:r>
          </a:p>
          <a:p>
            <a:pPr marL="0" lvl="0" indent="0">
              <a:lnSpc>
                <a:spcPts val="1600"/>
              </a:lnSpc>
              <a:spcBef>
                <a:spcPts val="0"/>
              </a:spcBef>
              <a:buNone/>
            </a:pPr>
            <a:r>
              <a:rPr lang="de-DE" sz="4000" dirty="0">
                <a:solidFill>
                  <a:schemeClr val="tx1"/>
                </a:solidFill>
                <a:ea typeface="Times New Roman"/>
              </a:rPr>
              <a:t>		Zeit für Beschäftigungsangebote und Gespräche mit einzelnen Kindern – 				Spaziergänge – Körperpflege - Schlafen bei Bedarf </a:t>
            </a:r>
            <a:br>
              <a:rPr lang="de-DE" sz="4000" dirty="0">
                <a:solidFill>
                  <a:schemeClr val="tx1"/>
                </a:solidFill>
                <a:ea typeface="Times New Roman"/>
              </a:rPr>
            </a:br>
            <a:r>
              <a:rPr lang="de-DE" sz="4000" dirty="0">
                <a:solidFill>
                  <a:schemeClr val="tx1"/>
                </a:solidFill>
                <a:ea typeface="Times New Roman"/>
              </a:rPr>
              <a:t>Ca. 11:00 Uhr		Gemeinsames Aufräumen</a:t>
            </a:r>
          </a:p>
          <a:p>
            <a:pPr marL="0" lvl="0" indent="0">
              <a:lnSpc>
                <a:spcPts val="1600"/>
              </a:lnSpc>
              <a:spcBef>
                <a:spcPts val="0"/>
              </a:spcBef>
              <a:buNone/>
            </a:pPr>
            <a:r>
              <a:rPr lang="de-DE" sz="4000" dirty="0">
                <a:solidFill>
                  <a:schemeClr val="tx1"/>
                </a:solidFill>
                <a:ea typeface="Times New Roman"/>
              </a:rPr>
              <a:t>Ab 11:15 Uhr		</a:t>
            </a:r>
            <a:r>
              <a:rPr lang="de-DE" sz="4000" u="sng" dirty="0">
                <a:solidFill>
                  <a:schemeClr val="tx1"/>
                </a:solidFill>
                <a:ea typeface="Times New Roman"/>
              </a:rPr>
              <a:t>Angebot: </a:t>
            </a:r>
            <a:r>
              <a:rPr lang="de-DE" sz="4000" dirty="0">
                <a:solidFill>
                  <a:schemeClr val="tx1"/>
                </a:solidFill>
                <a:ea typeface="Times New Roman"/>
              </a:rPr>
              <a:t>Schlusskreis mit kleinem Obst- oder Gemüsesnack etc. </a:t>
            </a:r>
            <a:br>
              <a:rPr lang="de-DE" sz="4000" dirty="0">
                <a:solidFill>
                  <a:schemeClr val="tx1"/>
                </a:solidFill>
                <a:ea typeface="Times New Roman"/>
              </a:rPr>
            </a:br>
            <a:r>
              <a:rPr lang="de-DE" sz="4000" dirty="0">
                <a:solidFill>
                  <a:schemeClr val="tx1"/>
                </a:solidFill>
                <a:ea typeface="Times New Roman"/>
              </a:rPr>
              <a:t>Anschließend 		Freispiel im Gruppenraum oder Garten  </a:t>
            </a:r>
            <a:br>
              <a:rPr lang="de-DE" sz="4000" dirty="0">
                <a:solidFill>
                  <a:schemeClr val="tx1"/>
                </a:solidFill>
                <a:ea typeface="Times New Roman"/>
              </a:rPr>
            </a:br>
            <a:r>
              <a:rPr lang="de-DE" sz="4000" dirty="0">
                <a:solidFill>
                  <a:schemeClr val="tx1"/>
                </a:solidFill>
                <a:ea typeface="Times New Roman"/>
              </a:rPr>
              <a:t>12:00 – 13:00 Uhr	Abholzeit – Kurzer Austausch mit Eltern </a:t>
            </a:r>
          </a:p>
          <a:p>
            <a:pPr marL="0" lvl="0" indent="0">
              <a:lnSpc>
                <a:spcPts val="1600"/>
              </a:lnSpc>
              <a:spcBef>
                <a:spcPts val="0"/>
              </a:spcBef>
              <a:buNone/>
            </a:pPr>
            <a:endParaRPr lang="de-DE" sz="4000" dirty="0">
              <a:solidFill>
                <a:schemeClr val="tx1"/>
              </a:solidFill>
              <a:ea typeface="Times New Roman"/>
            </a:endParaRPr>
          </a:p>
          <a:p>
            <a:pPr marL="0" lvl="0" indent="0">
              <a:lnSpc>
                <a:spcPts val="1600"/>
              </a:lnSpc>
              <a:spcBef>
                <a:spcPts val="0"/>
              </a:spcBef>
              <a:buNone/>
            </a:pPr>
            <a:r>
              <a:rPr lang="de-DE" sz="4000" b="1" dirty="0">
                <a:solidFill>
                  <a:schemeClr val="tx1"/>
                </a:solidFill>
                <a:ea typeface="Times New Roman"/>
              </a:rPr>
              <a:t>oder Ganztagesbetreuung in der Krippe – wird derzeit </a:t>
            </a:r>
            <a:r>
              <a:rPr lang="de-DE" sz="4000" b="1" u="sng" dirty="0">
                <a:solidFill>
                  <a:schemeClr val="tx1"/>
                </a:solidFill>
                <a:ea typeface="Times New Roman"/>
              </a:rPr>
              <a:t>nicht</a:t>
            </a:r>
            <a:r>
              <a:rPr lang="de-DE" sz="4000" b="1" dirty="0">
                <a:solidFill>
                  <a:schemeClr val="tx1"/>
                </a:solidFill>
                <a:ea typeface="Times New Roman"/>
              </a:rPr>
              <a:t> angeboten!</a:t>
            </a:r>
          </a:p>
          <a:p>
            <a:pPr marL="0" lvl="0" indent="0">
              <a:lnSpc>
                <a:spcPts val="1600"/>
              </a:lnSpc>
              <a:spcBef>
                <a:spcPts val="0"/>
              </a:spcBef>
              <a:buNone/>
            </a:pPr>
            <a:r>
              <a:rPr lang="de-DE" sz="4000" b="1" dirty="0">
                <a:solidFill>
                  <a:schemeClr val="tx1"/>
                </a:solidFill>
                <a:ea typeface="Times New Roman"/>
              </a:rPr>
              <a:t>	</a:t>
            </a:r>
            <a:r>
              <a:rPr lang="de-DE" sz="4000" dirty="0">
                <a:solidFill>
                  <a:schemeClr val="tx1"/>
                </a:solidFill>
                <a:ea typeface="Times New Roman"/>
              </a:rPr>
              <a:t>	</a:t>
            </a:r>
            <a:br>
              <a:rPr lang="de-DE" sz="4000" dirty="0">
                <a:solidFill>
                  <a:schemeClr val="tx1"/>
                </a:solidFill>
                <a:ea typeface="Times New Roman"/>
              </a:rPr>
            </a:br>
            <a:r>
              <a:rPr lang="de-DE" sz="4000" dirty="0">
                <a:solidFill>
                  <a:schemeClr val="tx1"/>
                </a:solidFill>
                <a:ea typeface="Times New Roman"/>
              </a:rPr>
              <a:t>Ca. 11:45 Uhr 	 	Begleitetes Mittagessen</a:t>
            </a:r>
          </a:p>
          <a:p>
            <a:pPr marL="0" lvl="0" indent="0">
              <a:lnSpc>
                <a:spcPts val="1600"/>
              </a:lnSpc>
              <a:spcBef>
                <a:spcPts val="0"/>
              </a:spcBef>
              <a:buNone/>
            </a:pPr>
            <a:r>
              <a:rPr lang="de-DE" sz="4000" dirty="0">
                <a:solidFill>
                  <a:schemeClr val="tx1"/>
                </a:solidFill>
                <a:ea typeface="Times New Roman"/>
              </a:rPr>
              <a:t>Anschließend		individuelle Schlaf- und Ruhezeit - „</a:t>
            </a:r>
            <a:r>
              <a:rPr lang="de-DE" sz="4000" dirty="0" err="1">
                <a:solidFill>
                  <a:schemeClr val="tx1"/>
                </a:solidFill>
                <a:ea typeface="Times New Roman"/>
              </a:rPr>
              <a:t>Pssst</a:t>
            </a:r>
            <a:r>
              <a:rPr lang="de-DE" sz="4000" dirty="0">
                <a:solidFill>
                  <a:schemeClr val="tx1"/>
                </a:solidFill>
                <a:ea typeface="Times New Roman"/>
              </a:rPr>
              <a:t>“ wir brauchen Ruhe – kein Abholen möglich</a:t>
            </a:r>
            <a:br>
              <a:rPr lang="de-DE" sz="4000" dirty="0">
                <a:solidFill>
                  <a:schemeClr val="tx1"/>
                </a:solidFill>
                <a:ea typeface="Times New Roman"/>
              </a:rPr>
            </a:br>
            <a:r>
              <a:rPr lang="de-DE" sz="4000" dirty="0">
                <a:solidFill>
                  <a:schemeClr val="tx1"/>
                </a:solidFill>
                <a:ea typeface="Times New Roman"/>
              </a:rPr>
              <a:t>		*Schlafrituale der Kinder werden mit Ihnen besprochen! </a:t>
            </a:r>
            <a:br>
              <a:rPr lang="de-DE" sz="4000" dirty="0">
                <a:solidFill>
                  <a:schemeClr val="tx1"/>
                </a:solidFill>
                <a:ea typeface="Times New Roman"/>
              </a:rPr>
            </a:br>
            <a:r>
              <a:rPr lang="de-DE" sz="4000" dirty="0">
                <a:solidFill>
                  <a:schemeClr val="tx1"/>
                </a:solidFill>
                <a:ea typeface="Times New Roman"/>
              </a:rPr>
              <a:t>Ca. 14:00 Uhr		Freispielzeit im Gruppenraum oder Spielen im Garten</a:t>
            </a:r>
          </a:p>
          <a:p>
            <a:pPr marL="0" lvl="0" indent="0">
              <a:lnSpc>
                <a:spcPts val="1600"/>
              </a:lnSpc>
              <a:spcBef>
                <a:spcPts val="0"/>
              </a:spcBef>
              <a:buNone/>
            </a:pPr>
            <a:r>
              <a:rPr lang="de-DE" sz="4000" dirty="0">
                <a:solidFill>
                  <a:schemeClr val="tx1"/>
                </a:solidFill>
                <a:ea typeface="Times New Roman"/>
              </a:rPr>
              <a:t>14:00 – 15:00 Uhr 	Flexible Abholzeit</a:t>
            </a:r>
          </a:p>
          <a:p>
            <a:pPr marL="0" indent="0">
              <a:lnSpc>
                <a:spcPts val="1600"/>
              </a:lnSpc>
              <a:spcBef>
                <a:spcPts val="0"/>
              </a:spcBef>
              <a:buNone/>
            </a:pPr>
            <a:r>
              <a:rPr lang="de-DE" sz="4000" dirty="0">
                <a:solidFill>
                  <a:schemeClr val="tx1"/>
                </a:solidFill>
              </a:rPr>
              <a:t>		*Bitte denken Sie daran, am Freitag schließt die Kita um 13.00 Uhr.</a:t>
            </a:r>
          </a:p>
          <a:p>
            <a:pPr marL="0" lvl="0" indent="0">
              <a:lnSpc>
                <a:spcPts val="1600"/>
              </a:lnSpc>
              <a:spcBef>
                <a:spcPts val="0"/>
              </a:spcBef>
              <a:buNone/>
            </a:pPr>
            <a:r>
              <a:rPr lang="de-DE" sz="4000" b="1" dirty="0">
                <a:solidFill>
                  <a:schemeClr val="tx1"/>
                </a:solidFill>
              </a:rPr>
              <a:t>Hinweis: </a:t>
            </a:r>
            <a:r>
              <a:rPr lang="de-DE" sz="4000" dirty="0">
                <a:solidFill>
                  <a:schemeClr val="tx1"/>
                </a:solidFill>
              </a:rPr>
              <a:t>		Das Wickeln und das Schlaf- und Ruhebedürfnis werden von uns individuell berücksichtigt.</a:t>
            </a:r>
          </a:p>
          <a:p>
            <a:pPr marL="449580" lvl="0">
              <a:lnSpc>
                <a:spcPts val="1800"/>
              </a:lnSpc>
              <a:tabLst>
                <a:tab pos="1828800" algn="l"/>
              </a:tabLst>
            </a:pPr>
            <a:endParaRPr lang="de-DE" sz="4800" dirty="0">
              <a:solidFill>
                <a:schemeClr val="tx1"/>
              </a:solidFill>
              <a:ea typeface="Times New Roman"/>
            </a:endParaRPr>
          </a:p>
          <a:p>
            <a:pPr marL="0" indent="0">
              <a:buNone/>
            </a:pPr>
            <a:endParaRPr lang="de-DE" sz="4800" dirty="0">
              <a:solidFill>
                <a:schemeClr val="tx1"/>
              </a:solidFill>
            </a:endParaRPr>
          </a:p>
          <a:p>
            <a:pPr marL="449580">
              <a:spcAft>
                <a:spcPts val="0"/>
              </a:spcAft>
              <a:tabLst>
                <a:tab pos="1828800" algn="l"/>
              </a:tabLst>
            </a:pPr>
            <a:endParaRPr lang="de-DE" sz="4800" dirty="0">
              <a:ea typeface="Times New Roman"/>
            </a:endParaRPr>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80874"/>
            <a:ext cx="1440160" cy="1313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t>31</a:t>
            </a:r>
          </a:p>
        </p:txBody>
      </p:sp>
    </p:spTree>
    <p:extLst>
      <p:ext uri="{BB962C8B-B14F-4D97-AF65-F5344CB8AC3E}">
        <p14:creationId xmlns:p14="http://schemas.microsoft.com/office/powerpoint/2010/main" val="238598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1600" dirty="0">
                <a:solidFill>
                  <a:srgbClr val="675D59"/>
                </a:solidFill>
              </a:rPr>
              <a:t>,</a:t>
            </a:r>
            <a:endParaRPr lang="de-DE" sz="6400" dirty="0">
              <a:solidFill>
                <a:srgbClr val="675D59"/>
              </a:solidFill>
            </a:endParaRPr>
          </a:p>
          <a:p>
            <a:pPr marL="0" lvl="0" indent="0">
              <a:buNone/>
            </a:pPr>
            <a:r>
              <a:rPr lang="de-DE" sz="8000" b="1" dirty="0">
                <a:solidFill>
                  <a:schemeClr val="tx1"/>
                </a:solidFill>
              </a:rPr>
              <a:t>3. Der Alltag mit „unseren Kindern“</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3.5  Tagesablauf im Kindergarten</a:t>
            </a:r>
          </a:p>
          <a:p>
            <a:pPr marL="0" lvl="0" indent="0">
              <a:buNone/>
            </a:pPr>
            <a:r>
              <a:rPr lang="de-DE" sz="1600" dirty="0">
                <a:solidFill>
                  <a:schemeClr val="tx1"/>
                </a:solidFill>
              </a:rPr>
              <a:t>,</a:t>
            </a:r>
            <a:endParaRPr lang="de-DE" sz="6400" dirty="0">
              <a:solidFill>
                <a:schemeClr val="tx1"/>
              </a:solidFill>
            </a:endParaRPr>
          </a:p>
          <a:p>
            <a:pPr marL="0" lvl="0" indent="0">
              <a:buNone/>
            </a:pPr>
            <a:endParaRPr lang="de-DE" sz="4800" b="1" dirty="0">
              <a:solidFill>
                <a:schemeClr val="tx1"/>
              </a:solidFill>
            </a:endParaRPr>
          </a:p>
          <a:p>
            <a:pPr marL="0" lvl="0" indent="0">
              <a:lnSpc>
                <a:spcPts val="1200"/>
              </a:lnSpc>
              <a:spcBef>
                <a:spcPts val="0"/>
              </a:spcBef>
              <a:buNone/>
              <a:tabLst>
                <a:tab pos="1828800" algn="l"/>
              </a:tabLst>
            </a:pPr>
            <a:endParaRPr lang="de-DE" sz="4000" dirty="0">
              <a:solidFill>
                <a:schemeClr val="tx1"/>
              </a:solidFill>
              <a:ea typeface="Times New Roman"/>
            </a:endParaRPr>
          </a:p>
          <a:p>
            <a:pPr marL="0" lvl="0" indent="0">
              <a:lnSpc>
                <a:spcPts val="1600"/>
              </a:lnSpc>
              <a:spcBef>
                <a:spcPts val="0"/>
              </a:spcBef>
              <a:buNone/>
              <a:tabLst>
                <a:tab pos="1828800" algn="l"/>
              </a:tabLst>
            </a:pPr>
            <a:br>
              <a:rPr lang="de-DE" sz="4000" dirty="0">
                <a:solidFill>
                  <a:schemeClr val="tx1"/>
                </a:solidFill>
                <a:ea typeface="Times New Roman"/>
              </a:rPr>
            </a:br>
            <a:br>
              <a:rPr lang="de-DE" sz="4000" dirty="0">
                <a:solidFill>
                  <a:schemeClr val="tx1"/>
                </a:solidFill>
                <a:ea typeface="Times New Roman"/>
              </a:rPr>
            </a:br>
            <a:r>
              <a:rPr lang="de-DE" sz="4000" dirty="0">
                <a:solidFill>
                  <a:schemeClr val="tx1"/>
                </a:solidFill>
                <a:ea typeface="Times New Roman"/>
              </a:rPr>
              <a:t>7:00 - 08:00 Uhr	Frühdienst - Ankommen der Kinder - Freispiel </a:t>
            </a:r>
            <a:br>
              <a:rPr lang="de-DE" sz="4000" dirty="0">
                <a:solidFill>
                  <a:schemeClr val="tx1"/>
                </a:solidFill>
                <a:ea typeface="Times New Roman"/>
              </a:rPr>
            </a:br>
            <a:r>
              <a:rPr lang="de-DE" sz="4000" dirty="0">
                <a:solidFill>
                  <a:schemeClr val="tx1"/>
                </a:solidFill>
                <a:ea typeface="Times New Roman"/>
              </a:rPr>
              <a:t>ab 8:00 Uhr	Alle Kinder wechseln in ihre Stammgruppen</a:t>
            </a:r>
            <a:br>
              <a:rPr lang="de-DE" sz="4000" dirty="0">
                <a:solidFill>
                  <a:schemeClr val="tx1"/>
                </a:solidFill>
                <a:ea typeface="Times New Roman"/>
              </a:rPr>
            </a:br>
            <a:r>
              <a:rPr lang="de-DE" sz="4000" dirty="0">
                <a:solidFill>
                  <a:schemeClr val="tx1"/>
                </a:solidFill>
                <a:ea typeface="Times New Roman"/>
              </a:rPr>
              <a:t>ab 08:00 Uhr	Freispielzeit / Möglichkeit für freie </a:t>
            </a:r>
            <a:r>
              <a:rPr lang="de-DE" sz="4000" u="sng" dirty="0">
                <a:solidFill>
                  <a:schemeClr val="tx1"/>
                </a:solidFill>
                <a:ea typeface="Times New Roman"/>
              </a:rPr>
              <a:t>oder</a:t>
            </a:r>
            <a:r>
              <a:rPr lang="de-DE" sz="4000" dirty="0">
                <a:solidFill>
                  <a:schemeClr val="tx1"/>
                </a:solidFill>
                <a:ea typeface="Times New Roman"/>
              </a:rPr>
              <a:t> gezielte Angebote </a:t>
            </a:r>
            <a:br>
              <a:rPr lang="de-DE" sz="4000" dirty="0">
                <a:solidFill>
                  <a:schemeClr val="tx1"/>
                </a:solidFill>
                <a:ea typeface="Times New Roman"/>
              </a:rPr>
            </a:br>
            <a:r>
              <a:rPr lang="de-DE" sz="4000" dirty="0">
                <a:solidFill>
                  <a:schemeClr val="tx1"/>
                </a:solidFill>
                <a:ea typeface="Times New Roman"/>
              </a:rPr>
              <a:t>bis 10:30 Uhr	Freies oder gemeinsames Frühstück – je nach Anlass (Geburtstage, Nikolaus…..)</a:t>
            </a:r>
            <a:endParaRPr lang="de-DE" sz="4000" dirty="0">
              <a:solidFill>
                <a:schemeClr val="tx1"/>
              </a:solidFill>
              <a:latin typeface="Times New Roman"/>
              <a:ea typeface="Times New Roman"/>
            </a:endParaRPr>
          </a:p>
          <a:p>
            <a:pPr marL="0" lvl="0" indent="0">
              <a:lnSpc>
                <a:spcPts val="1600"/>
              </a:lnSpc>
              <a:spcBef>
                <a:spcPts val="0"/>
              </a:spcBef>
              <a:buNone/>
              <a:tabLst>
                <a:tab pos="1828800" algn="l"/>
              </a:tabLst>
            </a:pPr>
            <a:r>
              <a:rPr lang="de-DE" sz="4000" dirty="0">
                <a:solidFill>
                  <a:schemeClr val="tx1"/>
                </a:solidFill>
                <a:ea typeface="Times New Roman"/>
              </a:rPr>
              <a:t>ab 10.30 –11.30 Uhr       	Stuhl- oder Gesprächskreis </a:t>
            </a:r>
            <a:r>
              <a:rPr lang="de-DE" sz="4000" u="sng" dirty="0">
                <a:solidFill>
                  <a:schemeClr val="tx1"/>
                </a:solidFill>
                <a:ea typeface="Times New Roman"/>
              </a:rPr>
              <a:t>oder</a:t>
            </a:r>
            <a:r>
              <a:rPr lang="de-DE" sz="4000" dirty="0">
                <a:solidFill>
                  <a:schemeClr val="tx1"/>
                </a:solidFill>
                <a:ea typeface="Times New Roman"/>
              </a:rPr>
              <a:t> gezielte Bildungsangebote                                                  </a:t>
            </a:r>
            <a:br>
              <a:rPr lang="de-DE" sz="4000" dirty="0">
                <a:solidFill>
                  <a:schemeClr val="tx1"/>
                </a:solidFill>
                <a:ea typeface="Times New Roman"/>
              </a:rPr>
            </a:br>
            <a:r>
              <a:rPr lang="de-DE" sz="4000" dirty="0">
                <a:solidFill>
                  <a:schemeClr val="tx1"/>
                </a:solidFill>
                <a:ea typeface="Times New Roman"/>
              </a:rPr>
              <a:t>Ca. 11:30 Uhr              	Spielen im Garten </a:t>
            </a:r>
          </a:p>
          <a:p>
            <a:pPr marL="0" lvl="0" indent="0">
              <a:lnSpc>
                <a:spcPts val="1600"/>
              </a:lnSpc>
              <a:spcBef>
                <a:spcPts val="0"/>
              </a:spcBef>
              <a:buNone/>
              <a:tabLst>
                <a:tab pos="1828800" algn="l"/>
              </a:tabLst>
            </a:pPr>
            <a:r>
              <a:rPr lang="de-DE" sz="4000" dirty="0">
                <a:solidFill>
                  <a:schemeClr val="tx1"/>
                </a:solidFill>
                <a:ea typeface="Times New Roman"/>
              </a:rPr>
              <a:t>ab 12:00 Uhr                    	Erste Abholmöglichkeit der Kinder – sind wir nicht im Garten sind wir im Gruppenraum</a:t>
            </a:r>
          </a:p>
          <a:p>
            <a:pPr marL="0" lvl="0" indent="0">
              <a:lnSpc>
                <a:spcPts val="1600"/>
              </a:lnSpc>
              <a:spcBef>
                <a:spcPts val="0"/>
              </a:spcBef>
              <a:buNone/>
              <a:tabLst>
                <a:tab pos="1828800" algn="l"/>
              </a:tabLst>
            </a:pPr>
            <a:endParaRPr lang="de-DE" sz="4000" dirty="0">
              <a:solidFill>
                <a:schemeClr val="tx1"/>
              </a:solidFill>
              <a:ea typeface="Times New Roman"/>
            </a:endParaRPr>
          </a:p>
          <a:p>
            <a:pPr marL="0" lvl="0" indent="0">
              <a:lnSpc>
                <a:spcPts val="1600"/>
              </a:lnSpc>
              <a:spcBef>
                <a:spcPts val="0"/>
              </a:spcBef>
              <a:buNone/>
            </a:pPr>
            <a:r>
              <a:rPr lang="de-DE" sz="4000" b="1" dirty="0">
                <a:solidFill>
                  <a:prstClr val="black"/>
                </a:solidFill>
                <a:ea typeface="Times New Roman"/>
              </a:rPr>
              <a:t>Oder Ganztagesbetreuung im Kindergarten</a:t>
            </a:r>
          </a:p>
          <a:p>
            <a:pPr marL="0" lvl="0" indent="0">
              <a:lnSpc>
                <a:spcPts val="1600"/>
              </a:lnSpc>
              <a:spcBef>
                <a:spcPts val="0"/>
              </a:spcBef>
              <a:buNone/>
              <a:tabLst>
                <a:tab pos="1828800" algn="l"/>
              </a:tabLst>
            </a:pPr>
            <a:br>
              <a:rPr lang="de-DE" sz="4000" dirty="0">
                <a:solidFill>
                  <a:schemeClr val="tx1"/>
                </a:solidFill>
                <a:ea typeface="Times New Roman"/>
              </a:rPr>
            </a:br>
            <a:r>
              <a:rPr lang="de-DE" sz="4000" dirty="0">
                <a:solidFill>
                  <a:schemeClr val="tx1"/>
                </a:solidFill>
                <a:ea typeface="Times New Roman"/>
              </a:rPr>
              <a:t>Ca. 12:30 Uhr                         	Begleitetes Mittagessen für angemeldete Kinder</a:t>
            </a:r>
            <a:br>
              <a:rPr lang="de-DE" sz="4000" dirty="0">
                <a:solidFill>
                  <a:schemeClr val="tx1"/>
                </a:solidFill>
                <a:ea typeface="Times New Roman"/>
              </a:rPr>
            </a:br>
            <a:r>
              <a:rPr lang="de-DE" sz="4000" dirty="0">
                <a:solidFill>
                  <a:schemeClr val="tx1"/>
                </a:solidFill>
                <a:ea typeface="Times New Roman"/>
              </a:rPr>
              <a:t>ab 13:30 – 14:00 Uhr           	Individuelle Mittagsruhe – kein Abholen möglich!</a:t>
            </a:r>
            <a:br>
              <a:rPr lang="de-DE" sz="4000" dirty="0">
                <a:solidFill>
                  <a:schemeClr val="tx1"/>
                </a:solidFill>
                <a:ea typeface="Times New Roman"/>
              </a:rPr>
            </a:br>
            <a:r>
              <a:rPr lang="de-DE" sz="4000" dirty="0">
                <a:solidFill>
                  <a:schemeClr val="tx1"/>
                </a:solidFill>
                <a:ea typeface="Times New Roman"/>
              </a:rPr>
              <a:t>ab 14:00 Uhr                    	Freispiel im Garten </a:t>
            </a:r>
            <a:r>
              <a:rPr lang="de-DE" sz="4000" u="sng" dirty="0">
                <a:solidFill>
                  <a:schemeClr val="tx1"/>
                </a:solidFill>
                <a:ea typeface="Times New Roman"/>
              </a:rPr>
              <a:t>oder</a:t>
            </a:r>
            <a:r>
              <a:rPr lang="de-DE" sz="4000" dirty="0">
                <a:solidFill>
                  <a:schemeClr val="tx1"/>
                </a:solidFill>
                <a:ea typeface="Times New Roman"/>
              </a:rPr>
              <a:t> Haus </a:t>
            </a:r>
            <a:r>
              <a:rPr lang="de-DE" sz="4000" dirty="0">
                <a:solidFill>
                  <a:schemeClr val="tx1"/>
                </a:solidFill>
                <a:latin typeface="Calibri" panose="020F0502020204030204" pitchFamily="34" charset="0"/>
                <a:ea typeface="Times New Roman"/>
              </a:rPr>
              <a:t>mit</a:t>
            </a:r>
            <a:r>
              <a:rPr lang="de-DE" sz="4000" dirty="0">
                <a:solidFill>
                  <a:schemeClr val="tx1"/>
                </a:solidFill>
                <a:ea typeface="Times New Roman"/>
              </a:rPr>
              <a:t> verschiedenen Bildungsangeboten</a:t>
            </a:r>
            <a:endParaRPr lang="de-DE" sz="4000" dirty="0">
              <a:solidFill>
                <a:schemeClr val="tx1"/>
              </a:solidFill>
              <a:latin typeface="Times New Roman"/>
              <a:ea typeface="Times New Roman"/>
            </a:endParaRPr>
          </a:p>
          <a:p>
            <a:pPr marL="0" lvl="0" indent="0">
              <a:lnSpc>
                <a:spcPts val="1600"/>
              </a:lnSpc>
              <a:spcBef>
                <a:spcPts val="0"/>
              </a:spcBef>
              <a:buNone/>
              <a:tabLst>
                <a:tab pos="1828800" algn="l"/>
              </a:tabLst>
            </a:pPr>
            <a:r>
              <a:rPr lang="de-DE" sz="4000" dirty="0">
                <a:solidFill>
                  <a:schemeClr val="tx1"/>
                </a:solidFill>
                <a:ea typeface="Times New Roman"/>
              </a:rPr>
              <a:t>ab 14:00 -16:30 Uhr       	Flexible Abholzeit</a:t>
            </a:r>
            <a:endParaRPr lang="de-DE" sz="4000" dirty="0">
              <a:solidFill>
                <a:schemeClr val="tx1"/>
              </a:solidFill>
              <a:latin typeface="Times New Roman"/>
              <a:ea typeface="Times New Roman"/>
            </a:endParaRPr>
          </a:p>
          <a:p>
            <a:pPr marL="0" lvl="0" indent="0">
              <a:lnSpc>
                <a:spcPts val="1600"/>
              </a:lnSpc>
              <a:spcBef>
                <a:spcPts val="0"/>
              </a:spcBef>
              <a:buNone/>
              <a:tabLst>
                <a:tab pos="1828800" algn="l"/>
              </a:tabLst>
            </a:pPr>
            <a:r>
              <a:rPr lang="de-DE" sz="4000" dirty="0">
                <a:solidFill>
                  <a:schemeClr val="tx1"/>
                </a:solidFill>
                <a:latin typeface="Times New Roman"/>
                <a:ea typeface="Times New Roman"/>
              </a:rPr>
              <a:t>	</a:t>
            </a:r>
            <a:r>
              <a:rPr lang="de-DE" sz="4000" dirty="0">
                <a:solidFill>
                  <a:schemeClr val="tx1"/>
                </a:solidFill>
                <a:ea typeface="Times New Roman"/>
              </a:rPr>
              <a:t>*Bitte denken Sie daran, am Freitag schließt die Kita um 13:00 Uhr</a:t>
            </a:r>
          </a:p>
          <a:p>
            <a:pPr marL="0" lvl="0" indent="0">
              <a:lnSpc>
                <a:spcPts val="1600"/>
              </a:lnSpc>
              <a:spcBef>
                <a:spcPts val="0"/>
              </a:spcBef>
              <a:buNone/>
              <a:tabLst>
                <a:tab pos="1828800" algn="l"/>
              </a:tabLst>
            </a:pPr>
            <a:r>
              <a:rPr lang="de-DE" sz="4000" b="1" dirty="0">
                <a:solidFill>
                  <a:schemeClr val="tx1"/>
                </a:solidFill>
                <a:latin typeface="Calibri" panose="020F0502020204030204" pitchFamily="34" charset="0"/>
                <a:ea typeface="Times New Roman"/>
              </a:rPr>
              <a:t>Zusatzangebote:              	</a:t>
            </a:r>
            <a:r>
              <a:rPr lang="de-DE" sz="4000" dirty="0">
                <a:solidFill>
                  <a:schemeClr val="tx1"/>
                </a:solidFill>
                <a:latin typeface="Calibri" panose="020F0502020204030204" pitchFamily="34" charset="0"/>
                <a:ea typeface="Times New Roman"/>
              </a:rPr>
              <a:t>Zahlenland – Sprachförderung – Turn, Natur- und Waldwochen</a:t>
            </a:r>
          </a:p>
          <a:p>
            <a:pPr marL="0" lvl="0" indent="0">
              <a:lnSpc>
                <a:spcPts val="1600"/>
              </a:lnSpc>
              <a:spcBef>
                <a:spcPts val="0"/>
              </a:spcBef>
              <a:buNone/>
              <a:tabLst>
                <a:tab pos="1828800" algn="l"/>
              </a:tabLst>
            </a:pPr>
            <a:r>
              <a:rPr lang="de-DE" sz="4000" b="1" dirty="0">
                <a:solidFill>
                  <a:schemeClr val="tx1"/>
                </a:solidFill>
                <a:latin typeface="Calibri" panose="020F0502020204030204" pitchFamily="34" charset="0"/>
                <a:ea typeface="Times New Roman"/>
              </a:rPr>
              <a:t>Hinweis:	</a:t>
            </a:r>
            <a:r>
              <a:rPr lang="de-DE" sz="4000" dirty="0">
                <a:solidFill>
                  <a:schemeClr val="tx1"/>
                </a:solidFill>
                <a:latin typeface="Calibri" panose="020F0502020204030204" pitchFamily="34" charset="0"/>
                <a:ea typeface="Times New Roman"/>
              </a:rPr>
              <a:t>Falls es besondere Situationen erfordern, wird der Tagesablauf auch entsprechend angepasst und geändert</a:t>
            </a:r>
          </a:p>
          <a:p>
            <a:pPr marL="106680" lvl="0" indent="0">
              <a:lnSpc>
                <a:spcPts val="1200"/>
              </a:lnSpc>
              <a:spcBef>
                <a:spcPts val="0"/>
              </a:spcBef>
              <a:buNone/>
              <a:tabLst>
                <a:tab pos="1828800" algn="l"/>
              </a:tabLst>
            </a:pPr>
            <a:endParaRPr lang="de-DE" sz="4400" dirty="0">
              <a:solidFill>
                <a:srgbClr val="3E3D2D"/>
              </a:solidFill>
              <a:latin typeface="Calibri" panose="020F0502020204030204" pitchFamily="34" charset="0"/>
              <a:ea typeface="Times New Roman"/>
            </a:endParaRPr>
          </a:p>
          <a:p>
            <a:pPr marL="0" lvl="0" indent="0">
              <a:lnSpc>
                <a:spcPts val="1200"/>
              </a:lnSpc>
              <a:spcBef>
                <a:spcPts val="0"/>
              </a:spcBef>
              <a:buNone/>
            </a:pPr>
            <a:r>
              <a:rPr lang="de-DE" sz="4800" b="1" kern="0" dirty="0">
                <a:solidFill>
                  <a:srgbClr val="3E3D2D"/>
                </a:solidFill>
                <a:ea typeface="Arial Unicode MS"/>
              </a:rPr>
              <a:t>   </a:t>
            </a:r>
            <a:r>
              <a:rPr lang="de-DE" sz="1100" kern="0" dirty="0">
                <a:solidFill>
                  <a:srgbClr val="3E3D2D"/>
                </a:solidFill>
                <a:ea typeface="Arial Unicode MS"/>
              </a:rPr>
              <a:t>	</a:t>
            </a:r>
            <a:endParaRPr lang="de-DE" sz="4800" b="1" u="sng" kern="0" dirty="0">
              <a:solidFill>
                <a:srgbClr val="3E3D2D"/>
              </a:solidFill>
              <a:latin typeface="Times New Roman"/>
              <a:ea typeface="Arial Unicode MS"/>
            </a:endParaRPr>
          </a:p>
          <a:p>
            <a:pPr marL="0" indent="0">
              <a:buNone/>
            </a:pPr>
            <a:endParaRPr lang="de-DE" sz="4800" dirty="0"/>
          </a:p>
          <a:p>
            <a:pPr marL="449580">
              <a:spcAft>
                <a:spcPts val="0"/>
              </a:spcAft>
              <a:tabLst>
                <a:tab pos="1828800" algn="l"/>
              </a:tabLst>
            </a:pPr>
            <a:endParaRPr lang="de-DE" sz="4800" dirty="0">
              <a:ea typeface="Times New Roman"/>
            </a:endParaRPr>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4664"/>
            <a:ext cx="1457325"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t>32</a:t>
            </a:r>
          </a:p>
        </p:txBody>
      </p:sp>
    </p:spTree>
    <p:extLst>
      <p:ext uri="{BB962C8B-B14F-4D97-AF65-F5344CB8AC3E}">
        <p14:creationId xmlns:p14="http://schemas.microsoft.com/office/powerpoint/2010/main" val="366633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3.6  Alles rund um die Ernährung, Ruhephasen und Gestaltung des Nachmittags</a:t>
            </a:r>
          </a:p>
          <a:p>
            <a:pPr marL="0" lvl="0" indent="0">
              <a:buNone/>
            </a:pPr>
            <a:r>
              <a:rPr lang="de-DE" sz="1600" dirty="0">
                <a:solidFill>
                  <a:schemeClr val="tx1"/>
                </a:solidFill>
              </a:rPr>
              <a:t>,</a:t>
            </a:r>
            <a:endParaRPr lang="de-DE" sz="6400" dirty="0">
              <a:solidFill>
                <a:schemeClr val="tx1"/>
              </a:solidFill>
            </a:endParaRPr>
          </a:p>
          <a:p>
            <a:pPr marL="0" lvl="0" indent="0">
              <a:buNone/>
            </a:pPr>
            <a:endParaRPr lang="de-DE" sz="4800" b="1" dirty="0">
              <a:solidFill>
                <a:schemeClr val="tx1"/>
              </a:solidFill>
            </a:endParaRPr>
          </a:p>
          <a:p>
            <a:pPr marL="0" lvl="0" indent="0">
              <a:lnSpc>
                <a:spcPts val="1200"/>
              </a:lnSpc>
              <a:buNone/>
            </a:pPr>
            <a:r>
              <a:rPr lang="de-DE" sz="4400" b="1" dirty="0">
                <a:solidFill>
                  <a:prstClr val="black"/>
                </a:solidFill>
              </a:rPr>
              <a:t>Vesper</a:t>
            </a:r>
          </a:p>
          <a:p>
            <a:pPr marL="0" indent="0" algn="just">
              <a:lnSpc>
                <a:spcPts val="1200"/>
              </a:lnSpc>
              <a:spcBef>
                <a:spcPts val="0"/>
              </a:spcBef>
              <a:buNone/>
            </a:pPr>
            <a:r>
              <a:rPr lang="de-DE" sz="4000" dirty="0">
                <a:solidFill>
                  <a:prstClr val="black"/>
                </a:solidFill>
              </a:rPr>
              <a:t>Während der Freispielzeit, am Vormittag, hat ihr Kind die Möglichkeit, an einem bereits vorbereiteten Esstisch, fas mitgebrachte Vesper zu verzehren. Grundsätzlich stehen zum trinken Tee und Wasser zur Verfügung. An besonderen Tagen, z.B. Geburtstag, Festanlässe, wird gemeinsam gevespert. Grundsätzlich legen wir Wert auf ein ausgewogenes Vesper.</a:t>
            </a:r>
            <a:r>
              <a:rPr lang="de-DE" dirty="0"/>
              <a:t> </a:t>
            </a:r>
            <a:r>
              <a:rPr lang="de-DE" sz="4000" dirty="0">
                <a:solidFill>
                  <a:schemeClr val="tx1"/>
                </a:solidFill>
              </a:rPr>
              <a:t>Im Rahmen des von der EU geförderten Schulfruchtprogramms stehen abwechselnd unterschiedliche Obst- und Gemüsesorten, Milch, Käse oder Joghurt zur Verfügung. Dies verdeutlicht den Kindern die Grundsätze einer gesunden Ernährung und bietet Anlass zu Gesprächen über Herstellung, Herkunft und Nachhaltigkeit der Produkte.</a:t>
            </a:r>
          </a:p>
          <a:p>
            <a:pPr marL="0" lvl="0" indent="0" algn="just">
              <a:lnSpc>
                <a:spcPts val="1200"/>
              </a:lnSpc>
              <a:spcBef>
                <a:spcPts val="0"/>
              </a:spcBef>
              <a:buNone/>
            </a:pPr>
            <a:r>
              <a:rPr lang="de-DE" sz="4000" dirty="0">
                <a:solidFill>
                  <a:schemeClr val="tx1"/>
                </a:solidFill>
              </a:rPr>
              <a:t>In der Krippe findet ein gemeinsames Vesper statt, da die Krippenkinder hier mehr Unterstützung benötigen. Wir fördern die Selbstständigkeit beim Essen, indem z.B. die Kinder beim Tischdecken helfen, ihr Essen selbstständig auspacken, sie selbst entscheiden, was und wie viel sie von ihrem mitgebrachten Vesper essen usw.</a:t>
            </a:r>
          </a:p>
          <a:p>
            <a:pPr marL="0" lvl="0" indent="0">
              <a:lnSpc>
                <a:spcPts val="1200"/>
              </a:lnSpc>
              <a:buNone/>
            </a:pPr>
            <a:endParaRPr lang="de-DE" sz="4400" b="1" dirty="0">
              <a:solidFill>
                <a:schemeClr val="tx1"/>
              </a:solidFill>
            </a:endParaRPr>
          </a:p>
          <a:p>
            <a:pPr marL="0" lvl="0" indent="0">
              <a:lnSpc>
                <a:spcPts val="1200"/>
              </a:lnSpc>
              <a:buNone/>
            </a:pPr>
            <a:r>
              <a:rPr lang="de-DE" sz="4400" b="1" dirty="0">
                <a:solidFill>
                  <a:schemeClr val="tx1"/>
                </a:solidFill>
              </a:rPr>
              <a:t>Mittagessen</a:t>
            </a:r>
            <a:endParaRPr lang="de-DE" sz="4000" b="1" dirty="0">
              <a:solidFill>
                <a:srgbClr val="3E3D2D"/>
              </a:solidFill>
            </a:endParaRPr>
          </a:p>
          <a:p>
            <a:pPr marL="0" lvl="0" indent="0" algn="just">
              <a:lnSpc>
                <a:spcPts val="1200"/>
              </a:lnSpc>
              <a:spcBef>
                <a:spcPts val="0"/>
              </a:spcBef>
              <a:buNone/>
            </a:pPr>
            <a:r>
              <a:rPr lang="de-DE" sz="4000" dirty="0">
                <a:solidFill>
                  <a:srgbClr val="3E3D2D"/>
                </a:solidFill>
                <a:ea typeface="Times New Roman"/>
              </a:rPr>
              <a:t>Mittagessen ist das gemeinsame Einnehmen einer warmen Mahlzeit, je nach Altersgruppe, um die Mittagszeit zwischen 12:00 und 13:00 Uhr.</a:t>
            </a:r>
          </a:p>
          <a:p>
            <a:pPr marL="0" lvl="0" indent="0" algn="just">
              <a:lnSpc>
                <a:spcPts val="1200"/>
              </a:lnSpc>
              <a:spcBef>
                <a:spcPts val="0"/>
              </a:spcBef>
              <a:buNone/>
            </a:pPr>
            <a:r>
              <a:rPr lang="de-DE" sz="4000" dirty="0">
                <a:solidFill>
                  <a:srgbClr val="3E3D2D"/>
                </a:solidFill>
                <a:ea typeface="Times New Roman"/>
              </a:rPr>
              <a:t>Eine sensible pädagogische Aufgabe im Rahmen der Tagesbetreuung, in der nicht nur Esskultur, Verhaltens- und Kommunikationsregeln vermittelt werden, sondern auch eine ausgewogene und regelmäßige Ernährung ist für eine gesunde körperliche und geistige Entwicklung der Kinder von großer Bedeutung ist. Das gemeinsame Einnehmen der Mahlzeit ist für die soziale Entwicklung wichtig. Hierbei werden Tisch- und Umgangsregeln vermittelt.</a:t>
            </a:r>
            <a:endParaRPr lang="de-DE" sz="4000" b="1" dirty="0">
              <a:solidFill>
                <a:srgbClr val="3E3D2D"/>
              </a:solidFill>
            </a:endParaRPr>
          </a:p>
          <a:p>
            <a:pPr marL="0" lvl="0" indent="0" algn="just">
              <a:lnSpc>
                <a:spcPts val="1200"/>
              </a:lnSpc>
              <a:spcBef>
                <a:spcPts val="0"/>
              </a:spcBef>
              <a:buNone/>
            </a:pPr>
            <a:endParaRPr lang="de-DE" sz="4000" b="1" dirty="0">
              <a:solidFill>
                <a:srgbClr val="3E3D2D"/>
              </a:solidFill>
            </a:endParaRPr>
          </a:p>
          <a:p>
            <a:pPr marL="0" lvl="0" indent="0" algn="just">
              <a:lnSpc>
                <a:spcPts val="1200"/>
              </a:lnSpc>
              <a:spcBef>
                <a:spcPts val="0"/>
              </a:spcBef>
              <a:buNone/>
            </a:pPr>
            <a:r>
              <a:rPr lang="de-DE" sz="4400" b="1" u="sng" dirty="0">
                <a:solidFill>
                  <a:srgbClr val="3E3D2D"/>
                </a:solidFill>
              </a:rPr>
              <a:t>Ziele:</a:t>
            </a:r>
          </a:p>
          <a:p>
            <a:pPr algn="just"/>
            <a:r>
              <a:rPr lang="de-DE" sz="4000" dirty="0">
                <a:solidFill>
                  <a:srgbClr val="3E3D2D"/>
                </a:solidFill>
                <a:ea typeface="Times New Roman"/>
                <a:cs typeface="Times New Roman"/>
              </a:rPr>
              <a:t>Das Kind schöpft und isst selbstständig.</a:t>
            </a:r>
            <a:endParaRPr lang="de-DE" sz="4000" dirty="0">
              <a:solidFill>
                <a:srgbClr val="3E3D2D"/>
              </a:solidFill>
              <a:ea typeface="Times New Roman"/>
            </a:endParaRPr>
          </a:p>
          <a:p>
            <a:pPr algn="just"/>
            <a:r>
              <a:rPr lang="de-DE" sz="4000" dirty="0">
                <a:solidFill>
                  <a:srgbClr val="3E3D2D"/>
                </a:solidFill>
                <a:ea typeface="Times New Roman"/>
              </a:rPr>
              <a:t>Das Kind entwickelt, schult seine Sinne, lernt neue Geschmacksrichtungen kennen.</a:t>
            </a:r>
          </a:p>
          <a:p>
            <a:pPr algn="just"/>
            <a:r>
              <a:rPr lang="de-DE" sz="4000" dirty="0">
                <a:solidFill>
                  <a:srgbClr val="3E3D2D"/>
                </a:solidFill>
                <a:ea typeface="Times New Roman"/>
              </a:rPr>
              <a:t>Das Kind erlebt Gemeinschaft  und Tischgespräche finden statt.</a:t>
            </a:r>
          </a:p>
          <a:p>
            <a:pPr algn="just"/>
            <a:r>
              <a:rPr lang="de-DE" sz="4000" dirty="0">
                <a:solidFill>
                  <a:srgbClr val="3E3D2D"/>
                </a:solidFill>
                <a:ea typeface="Times New Roman"/>
              </a:rPr>
              <a:t>Das Kind kennt, pflegt und gestaltet die Tischrituale und Esskultur mit.</a:t>
            </a:r>
          </a:p>
          <a:p>
            <a:pPr algn="just"/>
            <a:r>
              <a:rPr lang="de-DE" sz="4000" dirty="0">
                <a:solidFill>
                  <a:srgbClr val="3E3D2D"/>
                </a:solidFill>
                <a:ea typeface="Times New Roman"/>
              </a:rPr>
              <a:t>Das Kind wird achtsam begleitet und seine Rechte gewahrt.</a:t>
            </a:r>
          </a:p>
          <a:p>
            <a:pPr marL="0" lvl="0" indent="0">
              <a:buNone/>
            </a:pPr>
            <a:endParaRPr lang="de-DE" sz="4800" b="1" dirty="0">
              <a:solidFill>
                <a:schemeClr val="tx1"/>
              </a:solidFill>
            </a:endParaRPr>
          </a:p>
          <a:p>
            <a:pPr marL="0" indent="0" algn="just">
              <a:lnSpc>
                <a:spcPts val="1200"/>
              </a:lnSpc>
              <a:spcBef>
                <a:spcPts val="0"/>
              </a:spcBef>
              <a:spcAft>
                <a:spcPts val="0"/>
              </a:spcAft>
              <a:buNone/>
            </a:pPr>
            <a:endParaRPr lang="de-DE" sz="4000" dirty="0">
              <a:ea typeface="Times New Roman"/>
              <a:cs typeface="Times New Roman"/>
            </a:endParaRPr>
          </a:p>
          <a:p>
            <a:pPr marL="0" lvl="0" indent="0">
              <a:buNone/>
            </a:pPr>
            <a:endParaRPr lang="de-DE" sz="40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310" y="596596"/>
            <a:ext cx="1296143" cy="730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r>
              <a:rPr lang="de-DE" dirty="0"/>
              <a:t>33</a:t>
            </a:r>
          </a:p>
        </p:txBody>
      </p:sp>
    </p:spTree>
    <p:extLst>
      <p:ext uri="{BB962C8B-B14F-4D97-AF65-F5344CB8AC3E}">
        <p14:creationId xmlns:p14="http://schemas.microsoft.com/office/powerpoint/2010/main" val="388861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       </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3.6 </a:t>
            </a:r>
            <a:r>
              <a:rPr lang="de-DE" sz="4800" dirty="0">
                <a:solidFill>
                  <a:prstClr val="black"/>
                </a:solidFill>
              </a:rPr>
              <a:t>Alles rund um die Ernährung, Ruhephasen und Gestaltung des Nachmittags</a:t>
            </a:r>
            <a:endParaRPr lang="de-DE" sz="4800" dirty="0">
              <a:solidFill>
                <a:schemeClr val="tx1"/>
              </a:solidFill>
            </a:endParaRPr>
          </a:p>
          <a:p>
            <a:pPr marL="0" lvl="0" indent="0">
              <a:buNone/>
            </a:pPr>
            <a:r>
              <a:rPr lang="de-DE" sz="1600" dirty="0">
                <a:solidFill>
                  <a:schemeClr val="tx1"/>
                </a:solidFill>
              </a:rPr>
              <a:t>,</a:t>
            </a:r>
            <a:endParaRPr lang="de-DE" sz="6400" dirty="0">
              <a:solidFill>
                <a:schemeClr val="tx1"/>
              </a:solidFill>
            </a:endParaRPr>
          </a:p>
          <a:p>
            <a:pPr marL="0" lvl="0" indent="0">
              <a:buNone/>
            </a:pPr>
            <a:endParaRPr lang="de-DE" sz="4800" b="1" dirty="0">
              <a:solidFill>
                <a:schemeClr val="tx1"/>
              </a:solidFill>
            </a:endParaRPr>
          </a:p>
          <a:p>
            <a:pPr marL="0" lvl="0" indent="0">
              <a:lnSpc>
                <a:spcPts val="1200"/>
              </a:lnSpc>
              <a:buNone/>
            </a:pPr>
            <a:r>
              <a:rPr lang="de-DE" sz="4400" b="1" dirty="0">
                <a:solidFill>
                  <a:schemeClr val="tx1"/>
                </a:solidFill>
              </a:rPr>
              <a:t>Ruhephasen</a:t>
            </a:r>
            <a:endParaRPr lang="de-DE" sz="4400" dirty="0">
              <a:solidFill>
                <a:schemeClr val="tx1"/>
              </a:solidFill>
            </a:endParaRPr>
          </a:p>
          <a:p>
            <a:pPr marL="0" lvl="0" indent="0" algn="just">
              <a:lnSpc>
                <a:spcPts val="1200"/>
              </a:lnSpc>
              <a:spcBef>
                <a:spcPts val="0"/>
              </a:spcBef>
              <a:buNone/>
            </a:pPr>
            <a:r>
              <a:rPr lang="de-DE" sz="4000" dirty="0">
                <a:ea typeface="Times New Roman"/>
                <a:cs typeface="Times New Roman"/>
              </a:rPr>
              <a:t>Die Vielfalt von Eindrücken, Sinnesreizen und Angeboten während des gesamten Vormittages in der Kita, sowie das Zusammensein mit einer großen Zahl anderer Kinder, erfordern Energie - ist anstrengend. Daher sind in Krippengruppen und in Ganztageseinrichtungen Ruhe- und Schlafphasen fester Bestandteil unseres Tagesablaufs.</a:t>
            </a:r>
            <a:r>
              <a:rPr lang="de-DE" sz="4000" dirty="0">
                <a:ea typeface="Times New Roman"/>
              </a:rPr>
              <a:t> </a:t>
            </a:r>
            <a:r>
              <a:rPr lang="de-DE" sz="4000" dirty="0">
                <a:ea typeface="Times New Roman"/>
                <a:cs typeface="Times New Roman"/>
              </a:rPr>
              <a:t>Die Gestaltung dieser Phasen ist an den Bedürfnissen der Kinder, entsprechend ihres Alters und Entwicklungsstandes, orientiert. Das individuelle Schlaf- und Ruhebedürfnisse vom Kind wird dabei berücksichtigt und dadurch fördern wir die gesunde Entwicklung ihrer Kinder.</a:t>
            </a:r>
            <a:r>
              <a:rPr lang="de-DE" sz="4000" dirty="0">
                <a:solidFill>
                  <a:srgbClr val="3E3D2D"/>
                </a:solidFill>
                <a:ea typeface="Times New Roman"/>
                <a:cs typeface="Times New Roman"/>
              </a:rPr>
              <a:t> </a:t>
            </a:r>
            <a:endParaRPr lang="de-DE" sz="4000" dirty="0">
              <a:ea typeface="Times New Roman"/>
              <a:cs typeface="Times New Roman"/>
            </a:endParaRPr>
          </a:p>
          <a:p>
            <a:pPr marL="0" indent="0" algn="just">
              <a:lnSpc>
                <a:spcPts val="1200"/>
              </a:lnSpc>
              <a:spcBef>
                <a:spcPts val="0"/>
              </a:spcBef>
              <a:spcAft>
                <a:spcPts val="0"/>
              </a:spcAft>
              <a:buNone/>
            </a:pPr>
            <a:endParaRPr lang="de-DE" sz="4800" b="1" u="sng" dirty="0">
              <a:ea typeface="Times New Roman"/>
              <a:cs typeface="Times New Roman"/>
            </a:endParaRPr>
          </a:p>
          <a:p>
            <a:pPr marL="0" indent="0" algn="just">
              <a:lnSpc>
                <a:spcPts val="1200"/>
              </a:lnSpc>
              <a:spcBef>
                <a:spcPts val="0"/>
              </a:spcBef>
              <a:spcAft>
                <a:spcPts val="0"/>
              </a:spcAft>
              <a:buNone/>
            </a:pPr>
            <a:r>
              <a:rPr lang="de-DE" sz="4400" b="1" u="sng" dirty="0">
                <a:ea typeface="Times New Roman"/>
                <a:cs typeface="Times New Roman"/>
              </a:rPr>
              <a:t>Ziele:</a:t>
            </a:r>
            <a:endParaRPr lang="de-DE" sz="4400" dirty="0">
              <a:ea typeface="Times New Roman"/>
            </a:endParaRPr>
          </a:p>
          <a:p>
            <a:pPr algn="just">
              <a:lnSpc>
                <a:spcPts val="1200"/>
              </a:lnSpc>
              <a:spcBef>
                <a:spcPts val="0"/>
              </a:spcBef>
            </a:pPr>
            <a:r>
              <a:rPr lang="de-DE" sz="4000" dirty="0">
                <a:ea typeface="Times New Roman"/>
                <a:cs typeface="Times New Roman"/>
              </a:rPr>
              <a:t>Das Kind kommt seinem Bedürfnis nach Ruhe und Schlaf nach.</a:t>
            </a:r>
            <a:endParaRPr lang="de-DE" sz="4000" dirty="0">
              <a:ea typeface="Times New Roman"/>
            </a:endParaRPr>
          </a:p>
          <a:p>
            <a:pPr algn="just">
              <a:lnSpc>
                <a:spcPts val="1200"/>
              </a:lnSpc>
              <a:spcBef>
                <a:spcPts val="0"/>
              </a:spcBef>
            </a:pPr>
            <a:r>
              <a:rPr lang="de-DE" sz="4000" dirty="0">
                <a:solidFill>
                  <a:srgbClr val="3E3D2D"/>
                </a:solidFill>
                <a:ea typeface="Times New Roman"/>
                <a:cs typeface="Times New Roman"/>
              </a:rPr>
              <a:t>Das Kind </a:t>
            </a:r>
            <a:r>
              <a:rPr lang="de-DE" sz="4000" dirty="0">
                <a:ea typeface="Times New Roman"/>
                <a:cs typeface="Times New Roman"/>
              </a:rPr>
              <a:t> bestimmt seine Ruhe- und Schlafphasen selbst und gestaltet diese mit.</a:t>
            </a:r>
            <a:endParaRPr lang="de-DE" sz="4000" dirty="0">
              <a:ea typeface="Times New Roman"/>
            </a:endParaRPr>
          </a:p>
          <a:p>
            <a:pPr algn="just">
              <a:lnSpc>
                <a:spcPts val="1200"/>
              </a:lnSpc>
              <a:spcBef>
                <a:spcPts val="0"/>
              </a:spcBef>
            </a:pPr>
            <a:r>
              <a:rPr lang="de-DE" sz="4000" dirty="0">
                <a:solidFill>
                  <a:srgbClr val="3E3D2D"/>
                </a:solidFill>
                <a:ea typeface="Times New Roman"/>
                <a:cs typeface="Times New Roman"/>
              </a:rPr>
              <a:t>Das Kind</a:t>
            </a:r>
            <a:r>
              <a:rPr lang="de-DE" sz="4000" dirty="0">
                <a:ea typeface="Times New Roman"/>
                <a:cs typeface="Times New Roman"/>
              </a:rPr>
              <a:t> holt sich seine Schlafutensilien selbstständig, wenn es diese braucht.</a:t>
            </a:r>
            <a:endParaRPr lang="de-DE" sz="4000" dirty="0">
              <a:ea typeface="Times New Roman"/>
            </a:endParaRPr>
          </a:p>
          <a:p>
            <a:pPr algn="just">
              <a:lnSpc>
                <a:spcPts val="1200"/>
              </a:lnSpc>
              <a:spcBef>
                <a:spcPts val="0"/>
              </a:spcBef>
            </a:pPr>
            <a:r>
              <a:rPr lang="de-DE" sz="4000" dirty="0">
                <a:ea typeface="Times New Roman"/>
                <a:cs typeface="Times New Roman"/>
              </a:rPr>
              <a:t>Das Kind fühlt sich geborgen, wahrgenommen und wertgeschätzt.</a:t>
            </a:r>
            <a:endParaRPr lang="de-DE" sz="4000" i="1" dirty="0"/>
          </a:p>
          <a:p>
            <a:pPr marL="0" lvl="0" indent="0">
              <a:lnSpc>
                <a:spcPts val="1200"/>
              </a:lnSpc>
              <a:buNone/>
            </a:pPr>
            <a:endParaRPr lang="de-DE" sz="4400" b="1" dirty="0">
              <a:solidFill>
                <a:schemeClr val="tx1"/>
              </a:solidFill>
            </a:endParaRPr>
          </a:p>
          <a:p>
            <a:pPr marL="0" lvl="0" indent="0">
              <a:lnSpc>
                <a:spcPts val="1200"/>
              </a:lnSpc>
              <a:buNone/>
            </a:pPr>
            <a:r>
              <a:rPr lang="de-DE" sz="4400" b="1" dirty="0">
                <a:solidFill>
                  <a:schemeClr val="tx1"/>
                </a:solidFill>
              </a:rPr>
              <a:t>Gestaltung des Nachmittags</a:t>
            </a:r>
          </a:p>
          <a:p>
            <a:pPr marL="0" lvl="0" indent="0">
              <a:lnSpc>
                <a:spcPts val="1200"/>
              </a:lnSpc>
              <a:buNone/>
            </a:pPr>
            <a:endParaRPr lang="de-DE" sz="4400" b="1" dirty="0">
              <a:solidFill>
                <a:schemeClr val="tx1"/>
              </a:solidFill>
            </a:endParaRPr>
          </a:p>
          <a:p>
            <a:pPr marL="0" indent="0" algn="just">
              <a:lnSpc>
                <a:spcPts val="1200"/>
              </a:lnSpc>
              <a:spcBef>
                <a:spcPts val="0"/>
              </a:spcBef>
              <a:buNone/>
            </a:pPr>
            <a:r>
              <a:rPr lang="de-DE" sz="4000" dirty="0">
                <a:solidFill>
                  <a:schemeClr val="tx1"/>
                </a:solidFill>
              </a:rPr>
              <a:t>Nach der individuell gestalteten Mittagsruhe der ganztagsbetreuten Kinder gehen sie in die Freispielzeit über. Ab 14.00 Uhr kommen die zusätzlich angemeldeten Kinder dazu. Da nachmittags, im Gegensatz zu vormittags die Kinderzahl etwas geringer ist und Kinder aus verschiedenen Gruppen aufeinandertreffen, hat das Freispiel nochmal eine besondere Bedeutung. Sie bietet den Kindern die Möglichkeit, das Spiel in kleineren Gruppen intensiver zu gestalten. Dadurch kann sich das einzelne Kind entfalten und mit zusätzlich bereitgestelltem Material seine Kreativität weiterentwickeln. Die Fachkräfte stimmen dabei ihr Handeln und ihre Angebote besonders auf die Bedürfnisse der Kinder ab.</a:t>
            </a:r>
          </a:p>
          <a:p>
            <a:pPr marL="0" indent="0" algn="just">
              <a:lnSpc>
                <a:spcPts val="1200"/>
              </a:lnSpc>
              <a:spcBef>
                <a:spcPts val="0"/>
              </a:spcBef>
              <a:spcAft>
                <a:spcPts val="0"/>
              </a:spcAft>
              <a:buNone/>
            </a:pPr>
            <a:r>
              <a:rPr lang="de-DE" sz="4000" dirty="0">
                <a:ea typeface="Times New Roman"/>
              </a:rPr>
              <a:t> </a:t>
            </a:r>
          </a:p>
          <a:p>
            <a:pPr marL="0" indent="0" algn="just">
              <a:lnSpc>
                <a:spcPts val="1200"/>
              </a:lnSpc>
              <a:spcBef>
                <a:spcPts val="0"/>
              </a:spcBef>
              <a:spcAft>
                <a:spcPts val="0"/>
              </a:spcAft>
              <a:buNone/>
            </a:pPr>
            <a:r>
              <a:rPr lang="de-DE" sz="4000" dirty="0">
                <a:ea typeface="Times New Roman"/>
              </a:rPr>
              <a:t>Auch dem umfangreichen Bewegungsdrang der Kinder wird gerade am Nachmittag viel Freiraum eingeräumt. Denn so ein ganzer Tag in der Kindertageseinrichtung ist lange. Deshalb gehen wir jeden Nachmittag in den Garten und genießen auch das umfangreiche Angebot der Freifläche.</a:t>
            </a:r>
          </a:p>
          <a:p>
            <a:pPr marL="0" indent="0" algn="just">
              <a:lnSpc>
                <a:spcPts val="1200"/>
              </a:lnSpc>
              <a:spcBef>
                <a:spcPts val="0"/>
              </a:spcBef>
              <a:spcAft>
                <a:spcPts val="0"/>
              </a:spcAft>
              <a:buNone/>
            </a:pPr>
            <a:r>
              <a:rPr lang="de-DE" sz="4000" dirty="0">
                <a:ea typeface="Times New Roman"/>
              </a:rPr>
              <a:t>Durch die flexiblen Abholzeiten am Nachmittag ist uns bewusst, dass für einige Kinder der Tag schon um 14:00 Uhr oder auch erst um 16:30 Uhr enden kann. Darauf nehmen wir Rücksicht und bieten deshalb am Nachmittag den Kinder die Gelegenheit eine kleine Zwischenmahlzeit einzunehmen.</a:t>
            </a:r>
            <a:endParaRPr lang="de-DE" sz="4000" b="1" dirty="0">
              <a:solidFill>
                <a:srgbClr val="3E3D2D"/>
              </a:solidFill>
            </a:endParaRPr>
          </a:p>
          <a:p>
            <a:pPr marL="0" lvl="0" indent="0" algn="just">
              <a:lnSpc>
                <a:spcPts val="1200"/>
              </a:lnSpc>
              <a:spcBef>
                <a:spcPts val="0"/>
              </a:spcBef>
              <a:buNone/>
            </a:pPr>
            <a:endParaRPr lang="de-DE" sz="4000" b="1" dirty="0">
              <a:solidFill>
                <a:srgbClr val="3E3D2D"/>
              </a:solidFill>
            </a:endParaRPr>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800" dirty="0"/>
          </a:p>
          <a:p>
            <a:pPr marL="0" indent="0">
              <a:buNone/>
            </a:pPr>
            <a:endParaRPr lang="de-DE" sz="4800" dirty="0"/>
          </a:p>
          <a:p>
            <a:pPr marL="0" indent="0">
              <a:buNone/>
            </a:pPr>
            <a:endParaRPr lang="de-DE"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310" y="596596"/>
            <a:ext cx="1296143" cy="730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r>
              <a:rPr lang="de-DE" dirty="0"/>
              <a:t>34</a:t>
            </a:r>
          </a:p>
        </p:txBody>
      </p:sp>
    </p:spTree>
    <p:extLst>
      <p:ext uri="{BB962C8B-B14F-4D97-AF65-F5344CB8AC3E}">
        <p14:creationId xmlns:p14="http://schemas.microsoft.com/office/powerpoint/2010/main" val="4036016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      </a:t>
            </a:r>
            <a:endParaRPr lang="de-DE" sz="8000" b="1" dirty="0">
              <a:solidFill>
                <a:srgbClr val="FF0000"/>
              </a:solidFill>
            </a:endParaRP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3.7  Freie, feste, gruppenübergreifende Angebote</a:t>
            </a:r>
          </a:p>
          <a:p>
            <a:pPr marL="0" lvl="0" indent="0">
              <a:buNone/>
            </a:pPr>
            <a:r>
              <a:rPr lang="de-DE" sz="1600" dirty="0">
                <a:solidFill>
                  <a:schemeClr val="tx1"/>
                </a:solidFill>
              </a:rPr>
              <a:t>,</a:t>
            </a:r>
            <a:endParaRPr lang="de-DE" sz="6400" dirty="0">
              <a:solidFill>
                <a:schemeClr val="tx1"/>
              </a:solidFill>
            </a:endParaRPr>
          </a:p>
          <a:p>
            <a:pPr marL="0" indent="0">
              <a:buNone/>
            </a:pPr>
            <a:endParaRPr lang="de-DE" sz="4800" dirty="0">
              <a:solidFill>
                <a:schemeClr val="tx1"/>
              </a:solidFill>
            </a:endParaRPr>
          </a:p>
          <a:p>
            <a:pPr marL="0" lvl="0" indent="0">
              <a:lnSpc>
                <a:spcPts val="1440"/>
              </a:lnSpc>
              <a:spcBef>
                <a:spcPts val="0"/>
              </a:spcBef>
              <a:buNone/>
            </a:pPr>
            <a:r>
              <a:rPr lang="de-DE" sz="4400" b="1" dirty="0">
                <a:solidFill>
                  <a:schemeClr val="tx1"/>
                </a:solidFill>
              </a:rPr>
              <a:t>Freie Angebote </a:t>
            </a:r>
            <a:r>
              <a:rPr lang="de-DE" sz="4400" dirty="0">
                <a:solidFill>
                  <a:schemeClr val="tx1"/>
                </a:solidFill>
              </a:rPr>
              <a:t>haben zum Ziel….</a:t>
            </a:r>
          </a:p>
          <a:p>
            <a:pPr marL="0" lvl="0" indent="0">
              <a:lnSpc>
                <a:spcPts val="1440"/>
              </a:lnSpc>
              <a:spcBef>
                <a:spcPts val="0"/>
              </a:spcBef>
              <a:buNone/>
            </a:pPr>
            <a:r>
              <a:rPr lang="de-DE" sz="4000" dirty="0">
                <a:solidFill>
                  <a:schemeClr val="tx1"/>
                </a:solidFill>
              </a:rPr>
              <a:t>…. dass Kinder selbstwirksam entscheiden, wann und in welcher Form sie etwas ausprobieren wollen.</a:t>
            </a:r>
          </a:p>
          <a:p>
            <a:pPr marL="0" lvl="0" indent="0">
              <a:lnSpc>
                <a:spcPts val="1440"/>
              </a:lnSpc>
              <a:spcBef>
                <a:spcPts val="0"/>
              </a:spcBef>
              <a:buNone/>
            </a:pPr>
            <a:r>
              <a:rPr lang="de-DE" sz="4000" dirty="0">
                <a:solidFill>
                  <a:schemeClr val="tx1"/>
                </a:solidFill>
              </a:rPr>
              <a:t>…. dass Kinder ihre Fähigkeiten in ganz verschiedenen Bereichen austesten, ihre Ideen verwirklichen, Herausforderungen meistern und ihr   </a:t>
            </a:r>
          </a:p>
          <a:p>
            <a:pPr marL="0" lvl="0" indent="0">
              <a:lnSpc>
                <a:spcPts val="1440"/>
              </a:lnSpc>
              <a:spcBef>
                <a:spcPts val="0"/>
              </a:spcBef>
              <a:buNone/>
            </a:pPr>
            <a:r>
              <a:rPr lang="de-DE" sz="4000" dirty="0">
                <a:solidFill>
                  <a:schemeClr val="tx1"/>
                </a:solidFill>
              </a:rPr>
              <a:t>     Können zeigen.</a:t>
            </a: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r>
              <a:rPr lang="de-DE" sz="4400" b="1" dirty="0">
                <a:solidFill>
                  <a:schemeClr val="tx1"/>
                </a:solidFill>
              </a:rPr>
              <a:t>Beispiele aus dem Alltag im Kindergarten:</a:t>
            </a:r>
          </a:p>
          <a:p>
            <a:pPr marL="0" lvl="0" indent="0">
              <a:lnSpc>
                <a:spcPts val="1440"/>
              </a:lnSpc>
              <a:spcBef>
                <a:spcPts val="0"/>
              </a:spcBef>
              <a:buNone/>
            </a:pPr>
            <a:endParaRPr lang="de-DE" sz="4400" b="1"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indent="0">
              <a:lnSpc>
                <a:spcPts val="1440"/>
              </a:lnSpc>
              <a:spcBef>
                <a:spcPts val="0"/>
              </a:spcBef>
              <a:buNone/>
            </a:pPr>
            <a:r>
              <a:rPr lang="de-DE" sz="4400" b="1" dirty="0">
                <a:solidFill>
                  <a:schemeClr val="tx1"/>
                </a:solidFill>
              </a:rPr>
              <a:t>Beispiele aus dem Alltag in der Krippe: </a:t>
            </a:r>
            <a:r>
              <a:rPr lang="de-DE" sz="4400" dirty="0">
                <a:solidFill>
                  <a:schemeClr val="tx1"/>
                </a:solidFill>
              </a:rPr>
              <a:t>Ankommen, Freispiel, Turnen im Bewegungsraum, Kreativangebote, Spielzeit im Garten</a:t>
            </a:r>
            <a:endParaRPr lang="de-DE" sz="4400" b="1" dirty="0">
              <a:solidFill>
                <a:schemeClr val="tx1"/>
              </a:solidFill>
            </a:endParaRPr>
          </a:p>
          <a:p>
            <a:pPr marL="0" lvl="0" indent="0">
              <a:lnSpc>
                <a:spcPts val="1440"/>
              </a:lnSpc>
              <a:spcBef>
                <a:spcPts val="0"/>
              </a:spcBef>
              <a:buNone/>
            </a:pPr>
            <a:r>
              <a:rPr lang="de-DE" sz="4400" b="1" dirty="0">
                <a:solidFill>
                  <a:schemeClr val="tx1"/>
                </a:solidFill>
              </a:rPr>
              <a:t>Feste bzw. gezielte Angebote </a:t>
            </a:r>
            <a:r>
              <a:rPr lang="de-DE" sz="4400" dirty="0">
                <a:solidFill>
                  <a:schemeClr val="tx1"/>
                </a:solidFill>
              </a:rPr>
              <a:t>haben zum Ziel</a:t>
            </a:r>
            <a:endParaRPr lang="de-DE" sz="4400" b="1" dirty="0">
              <a:solidFill>
                <a:schemeClr val="tx1"/>
              </a:solidFill>
            </a:endParaRPr>
          </a:p>
          <a:p>
            <a:pPr marL="0" lvl="0" indent="0">
              <a:lnSpc>
                <a:spcPts val="1440"/>
              </a:lnSpc>
              <a:spcBef>
                <a:spcPts val="0"/>
              </a:spcBef>
              <a:buNone/>
            </a:pPr>
            <a:r>
              <a:rPr lang="de-DE" sz="4000" dirty="0">
                <a:solidFill>
                  <a:schemeClr val="tx1"/>
                </a:solidFill>
              </a:rPr>
              <a:t>…. dass Kinder im vertrauten Rahmen geplante, sich wiederholende Angebote und Rituale erleben, die ihnen Orientierung und Sicherheit bieten  </a:t>
            </a:r>
          </a:p>
          <a:p>
            <a:pPr marL="0" lvl="0" indent="0">
              <a:lnSpc>
                <a:spcPts val="1440"/>
              </a:lnSpc>
              <a:spcBef>
                <a:spcPts val="0"/>
              </a:spcBef>
              <a:buNone/>
            </a:pPr>
            <a:r>
              <a:rPr lang="de-DE" sz="4000" dirty="0">
                <a:solidFill>
                  <a:schemeClr val="tx1"/>
                </a:solidFill>
              </a:rPr>
              <a:t>     und dadurch verschiedene Bereiche fördert werden</a:t>
            </a:r>
          </a:p>
          <a:p>
            <a:pPr marL="0" lvl="0" indent="0">
              <a:lnSpc>
                <a:spcPts val="1440"/>
              </a:lnSpc>
              <a:spcBef>
                <a:spcPts val="0"/>
              </a:spcBef>
              <a:buNone/>
            </a:pPr>
            <a:r>
              <a:rPr lang="de-DE" sz="4000" dirty="0">
                <a:solidFill>
                  <a:schemeClr val="tx1"/>
                </a:solidFill>
              </a:rPr>
              <a:t>…. dass das Gemeinschaftsgefühl und die soziale Bindung der Kinder gestärkt wird.</a:t>
            </a:r>
          </a:p>
          <a:p>
            <a:pPr marL="0" lvl="0" indent="0">
              <a:lnSpc>
                <a:spcPts val="1440"/>
              </a:lnSpc>
              <a:spcBef>
                <a:spcPts val="0"/>
              </a:spcBef>
              <a:buNone/>
            </a:pPr>
            <a:endParaRPr lang="de-DE" sz="4800" b="1" dirty="0">
              <a:solidFill>
                <a:schemeClr val="tx1"/>
              </a:solidFill>
            </a:endParaRPr>
          </a:p>
          <a:p>
            <a:pPr marL="0" lvl="0" indent="0">
              <a:lnSpc>
                <a:spcPts val="1440"/>
              </a:lnSpc>
              <a:spcBef>
                <a:spcPts val="0"/>
              </a:spcBef>
              <a:buNone/>
            </a:pPr>
            <a:r>
              <a:rPr lang="de-DE" sz="4400" b="1" dirty="0">
                <a:solidFill>
                  <a:prstClr val="black"/>
                </a:solidFill>
              </a:rPr>
              <a:t>Beispiele aus dem Alltag:</a:t>
            </a:r>
          </a:p>
          <a:p>
            <a:pPr marL="0" lvl="0" indent="0">
              <a:lnSpc>
                <a:spcPts val="1440"/>
              </a:lnSpc>
              <a:spcBef>
                <a:spcPts val="0"/>
              </a:spcBef>
              <a:buNone/>
            </a:pPr>
            <a:endParaRPr lang="de-DE" sz="4800" b="1" dirty="0">
              <a:solidFill>
                <a:schemeClr val="tx1"/>
              </a:solidFill>
            </a:endParaRPr>
          </a:p>
          <a:p>
            <a:pPr marL="0" lvl="0" indent="0">
              <a:lnSpc>
                <a:spcPts val="1440"/>
              </a:lnSpc>
              <a:spcBef>
                <a:spcPts val="0"/>
              </a:spcBef>
              <a:buNone/>
            </a:pPr>
            <a:endParaRPr lang="de-DE" sz="4800" b="1" dirty="0">
              <a:solidFill>
                <a:schemeClr val="tx1"/>
              </a:solidFill>
            </a:endParaRPr>
          </a:p>
          <a:p>
            <a:pPr marL="0" lvl="0" indent="0" algn="just">
              <a:lnSpc>
                <a:spcPts val="1440"/>
              </a:lnSpc>
              <a:spcBef>
                <a:spcPts val="0"/>
              </a:spcBef>
              <a:buNone/>
            </a:pPr>
            <a:endParaRPr lang="de-DE" sz="4400" dirty="0">
              <a:solidFill>
                <a:schemeClr val="tx1"/>
              </a:solidFill>
            </a:endParaRPr>
          </a:p>
          <a:p>
            <a:pPr marL="0" lvl="0" indent="0">
              <a:lnSpc>
                <a:spcPts val="1440"/>
              </a:lnSpc>
              <a:spcBef>
                <a:spcPts val="0"/>
              </a:spcBef>
              <a:buNone/>
            </a:pPr>
            <a:endParaRPr lang="de-DE" sz="4400" dirty="0">
              <a:solidFill>
                <a:srgbClr val="3E3D2D"/>
              </a:solidFill>
            </a:endParaRPr>
          </a:p>
          <a:p>
            <a:pPr marL="0" lvl="0" indent="0">
              <a:lnSpc>
                <a:spcPts val="1440"/>
              </a:lnSpc>
              <a:spcBef>
                <a:spcPts val="0"/>
              </a:spcBef>
              <a:buNone/>
            </a:pPr>
            <a:br>
              <a:rPr lang="de-DE" sz="4400" dirty="0">
                <a:solidFill>
                  <a:srgbClr val="3E3D2D"/>
                </a:solidFill>
              </a:rPr>
            </a:br>
            <a:endParaRPr lang="de-DE" sz="4400" dirty="0">
              <a:solidFill>
                <a:srgbClr val="3E3D2D"/>
              </a:solidFill>
            </a:endParaRPr>
          </a:p>
          <a:p>
            <a:pPr marL="0" indent="0">
              <a:buNone/>
            </a:pPr>
            <a:endParaRPr lang="de-DE" sz="4000" i="1" dirty="0"/>
          </a:p>
          <a:p>
            <a:pPr marL="0" indent="0">
              <a:buNone/>
            </a:pPr>
            <a:endParaRPr lang="de-DE" sz="4800" u="sng" dirty="0">
              <a:solidFill>
                <a:srgbClr val="675D59"/>
              </a:solidFill>
            </a:endParaRPr>
          </a:p>
          <a:p>
            <a:pPr marL="0" indent="0">
              <a:buNone/>
            </a:pPr>
            <a:endParaRPr lang="de-DE" sz="4000" i="1" dirty="0">
              <a:solidFill>
                <a:srgbClr val="FF0000"/>
              </a:solidFill>
            </a:endParaRPr>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310" y="596596"/>
            <a:ext cx="1296143" cy="730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r>
              <a:rPr lang="de-DE" dirty="0"/>
              <a:t>35</a:t>
            </a:r>
          </a:p>
        </p:txBody>
      </p:sp>
      <p:pic>
        <p:nvPicPr>
          <p:cNvPr id="7" name="Grafik 6" descr="C:\Users\Kindergarten\AppData\Local\Microsoft\Windows\Temporary Internet Files\Content.IE5\ULQYOPT5\jigsaw-puzzle-303252_640[1].png"/>
          <p:cNvPicPr/>
          <p:nvPr/>
        </p:nvPicPr>
        <p:blipFill>
          <a:blip r:embed="rId4"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800000">
            <a:off x="740961" y="2606286"/>
            <a:ext cx="1152132"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Grafik 9" descr="C:\Users\Kindergarten\AppData\Local\Microsoft\Windows\Temporary Internet Files\Content.IE5\ULQYOPT5\jigsaw-puzzle-303252_640[1].png"/>
          <p:cNvPicPr/>
          <p:nvPr/>
        </p:nvPicPr>
        <p:blipFill>
          <a:blip r:embed="rId5" cstate="print">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800000">
            <a:off x="2677901" y="2625195"/>
            <a:ext cx="1193680" cy="12310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Grafik 13"/>
          <p:cNvPicPr/>
          <p:nvPr/>
        </p:nvPicPr>
        <p:blipFill>
          <a:blip r:embed="rId6"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70077" y="2398686"/>
            <a:ext cx="1169260" cy="1355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Users\Kindergarten\AppData\Local\Microsoft\Windows\Temporary Internet Files\Content.IE5\6JDR30W5\jigsaw-308909_640[1].png"/>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5700"/>
                    </a14:imgEffect>
                  </a14:imgLayer>
                </a14:imgProps>
              </a:ext>
              <a:ext uri="{28A0092B-C50C-407E-A947-70E740481C1C}">
                <a14:useLocalDpi xmlns:a14="http://schemas.microsoft.com/office/drawing/2010/main" val="0"/>
              </a:ext>
            </a:extLst>
          </a:blip>
          <a:srcRect/>
          <a:stretch>
            <a:fillRect/>
          </a:stretch>
        </p:blipFill>
        <p:spPr bwMode="auto">
          <a:xfrm rot="15534643">
            <a:off x="571672" y="5200785"/>
            <a:ext cx="1287145" cy="1287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contourClr>
              <a:schemeClr val="bg1"/>
            </a:contourClr>
          </a:sp3d>
        </p:spPr>
      </p:pic>
      <p:sp>
        <p:nvSpPr>
          <p:cNvPr id="2" name="Textfeld 1"/>
          <p:cNvSpPr txBox="1"/>
          <p:nvPr/>
        </p:nvSpPr>
        <p:spPr>
          <a:xfrm rot="20852090">
            <a:off x="857309" y="5613524"/>
            <a:ext cx="800613" cy="461665"/>
          </a:xfrm>
          <a:prstGeom prst="rect">
            <a:avLst/>
          </a:prstGeom>
          <a:noFill/>
        </p:spPr>
        <p:txBody>
          <a:bodyPr wrap="square" rtlCol="0">
            <a:spAutoFit/>
          </a:bodyPr>
          <a:lstStyle/>
          <a:p>
            <a:r>
              <a:rPr lang="de-DE" sz="800" dirty="0"/>
              <a:t>Wald-/ Naturwoche</a:t>
            </a:r>
            <a:r>
              <a:rPr lang="de-DE" sz="800" dirty="0">
                <a:solidFill>
                  <a:srgbClr val="FF0000"/>
                </a:solidFill>
              </a:rPr>
              <a:t>*</a:t>
            </a:r>
          </a:p>
          <a:p>
            <a:r>
              <a:rPr lang="de-DE" sz="800" dirty="0"/>
              <a:t>Spaziergänge</a:t>
            </a:r>
          </a:p>
        </p:txBody>
      </p:sp>
      <p:sp>
        <p:nvSpPr>
          <p:cNvPr id="34" name="Textfeld 33"/>
          <p:cNvSpPr txBox="1"/>
          <p:nvPr/>
        </p:nvSpPr>
        <p:spPr>
          <a:xfrm>
            <a:off x="672716" y="2658611"/>
            <a:ext cx="1233384" cy="954107"/>
          </a:xfrm>
          <a:prstGeom prst="rect">
            <a:avLst/>
          </a:prstGeom>
          <a:noFill/>
          <a:ln w="6350" cmpd="sng">
            <a:solidFill>
              <a:schemeClr val="tx1">
                <a:alpha val="0"/>
              </a:schemeClr>
            </a:solidFill>
          </a:ln>
        </p:spPr>
        <p:txBody>
          <a:bodyPr wrap="square" rtlCol="0">
            <a:spAutoFit/>
          </a:bodyPr>
          <a:lstStyle/>
          <a:p>
            <a:r>
              <a:rPr lang="de-DE" sz="800" dirty="0"/>
              <a:t>Forschen und Experimentieren mit verschieden </a:t>
            </a:r>
            <a:br>
              <a:rPr lang="de-DE" sz="800" dirty="0"/>
            </a:br>
            <a:r>
              <a:rPr lang="de-DE" sz="800" dirty="0"/>
              <a:t>Materialien </a:t>
            </a:r>
            <a:br>
              <a:rPr lang="de-DE" sz="800" dirty="0"/>
            </a:br>
            <a:r>
              <a:rPr lang="de-DE" sz="800" dirty="0"/>
              <a:t>z.B. Wasser, Pipetten, Gewichten, Naturmaterialien usw.</a:t>
            </a:r>
          </a:p>
        </p:txBody>
      </p:sp>
      <p:sp>
        <p:nvSpPr>
          <p:cNvPr id="35" name="Textfeld 34"/>
          <p:cNvSpPr txBox="1"/>
          <p:nvPr/>
        </p:nvSpPr>
        <p:spPr>
          <a:xfrm>
            <a:off x="2677900" y="2594506"/>
            <a:ext cx="1467344" cy="1200329"/>
          </a:xfrm>
          <a:prstGeom prst="rect">
            <a:avLst/>
          </a:prstGeom>
          <a:noFill/>
        </p:spPr>
        <p:txBody>
          <a:bodyPr wrap="square" rtlCol="0">
            <a:spAutoFit/>
          </a:bodyPr>
          <a:lstStyle/>
          <a:p>
            <a:pPr lvl="0">
              <a:spcAft>
                <a:spcPts val="1000"/>
              </a:spcAft>
            </a:pPr>
            <a:r>
              <a:rPr lang="de-DE" sz="800" b="1" dirty="0">
                <a:ea typeface="Times New Roman"/>
              </a:rPr>
              <a:t>  </a:t>
            </a:r>
            <a:r>
              <a:rPr lang="de-DE" sz="800" dirty="0">
                <a:ea typeface="Times New Roman"/>
              </a:rPr>
              <a:t>Teiloffene </a:t>
            </a:r>
            <a:br>
              <a:rPr lang="de-DE" sz="800" dirty="0">
                <a:ea typeface="Times New Roman"/>
              </a:rPr>
            </a:br>
            <a:r>
              <a:rPr lang="de-DE" sz="800" dirty="0">
                <a:ea typeface="Times New Roman"/>
              </a:rPr>
              <a:t>  Spielangebote </a:t>
            </a:r>
            <a:br>
              <a:rPr lang="de-DE" sz="800" dirty="0">
                <a:ea typeface="Times New Roman"/>
              </a:rPr>
            </a:br>
            <a:r>
              <a:rPr lang="de-DE" sz="800" dirty="0">
                <a:ea typeface="Times New Roman"/>
              </a:rPr>
              <a:t>  z.B. Spielen in der </a:t>
            </a:r>
            <a:br>
              <a:rPr lang="de-DE" sz="800" dirty="0">
                <a:ea typeface="Times New Roman"/>
              </a:rPr>
            </a:br>
            <a:r>
              <a:rPr lang="de-DE" sz="800" dirty="0">
                <a:ea typeface="Times New Roman"/>
              </a:rPr>
              <a:t>  Halle oder</a:t>
            </a:r>
            <a:br>
              <a:rPr lang="de-DE" sz="800" dirty="0">
                <a:ea typeface="Times New Roman"/>
              </a:rPr>
            </a:br>
            <a:r>
              <a:rPr lang="de-DE" sz="800" dirty="0">
                <a:ea typeface="Times New Roman"/>
              </a:rPr>
              <a:t>  Bewegungsraum,</a:t>
            </a:r>
            <a:br>
              <a:rPr lang="de-DE" sz="800" dirty="0">
                <a:ea typeface="Times New Roman"/>
              </a:rPr>
            </a:br>
            <a:r>
              <a:rPr lang="de-DE" sz="800" dirty="0">
                <a:ea typeface="Times New Roman"/>
              </a:rPr>
              <a:t>  im Garten / Sand, </a:t>
            </a:r>
            <a:br>
              <a:rPr lang="de-DE" sz="800" dirty="0">
                <a:ea typeface="Times New Roman"/>
              </a:rPr>
            </a:br>
            <a:r>
              <a:rPr lang="de-DE" sz="800" dirty="0">
                <a:ea typeface="Times New Roman"/>
              </a:rPr>
              <a:t>  am Werktisch, </a:t>
            </a:r>
            <a:br>
              <a:rPr lang="de-DE" sz="800" dirty="0">
                <a:ea typeface="Times New Roman"/>
              </a:rPr>
            </a:br>
            <a:r>
              <a:rPr lang="de-DE" sz="800" dirty="0">
                <a:ea typeface="Times New Roman"/>
              </a:rPr>
              <a:t>  in anderen Gruppen usw.</a:t>
            </a:r>
            <a:br>
              <a:rPr lang="de-DE" sz="800" dirty="0">
                <a:ea typeface="Times New Roman"/>
              </a:rPr>
            </a:br>
            <a:endParaRPr lang="de-DE" sz="800" dirty="0">
              <a:latin typeface="Times New Roman"/>
              <a:ea typeface="Times New Roman"/>
            </a:endParaRPr>
          </a:p>
        </p:txBody>
      </p:sp>
      <p:sp>
        <p:nvSpPr>
          <p:cNvPr id="36" name="Textfeld 35"/>
          <p:cNvSpPr txBox="1"/>
          <p:nvPr/>
        </p:nvSpPr>
        <p:spPr>
          <a:xfrm>
            <a:off x="4643381" y="2718485"/>
            <a:ext cx="1467344" cy="1092607"/>
          </a:xfrm>
          <a:prstGeom prst="rect">
            <a:avLst/>
          </a:prstGeom>
          <a:noFill/>
        </p:spPr>
        <p:txBody>
          <a:bodyPr wrap="square" rtlCol="0">
            <a:spAutoFit/>
          </a:bodyPr>
          <a:lstStyle/>
          <a:p>
            <a:pPr lvl="0">
              <a:spcAft>
                <a:spcPts val="1000"/>
              </a:spcAft>
            </a:pPr>
            <a:r>
              <a:rPr lang="de-DE" sz="900" b="1" dirty="0">
                <a:solidFill>
                  <a:srgbClr val="4F81BD"/>
                </a:solidFill>
                <a:ea typeface="Times New Roman"/>
              </a:rPr>
              <a:t> </a:t>
            </a:r>
            <a:r>
              <a:rPr lang="de-DE" sz="800" dirty="0">
                <a:ea typeface="Times New Roman"/>
              </a:rPr>
              <a:t>Offene Angebote von</a:t>
            </a:r>
            <a:br>
              <a:rPr lang="de-DE" sz="800" dirty="0">
                <a:ea typeface="Times New Roman"/>
              </a:rPr>
            </a:br>
            <a:r>
              <a:rPr lang="de-DE" sz="800" dirty="0">
                <a:ea typeface="Times New Roman"/>
              </a:rPr>
              <a:t> gruppenübergreifenden</a:t>
            </a:r>
            <a:br>
              <a:rPr lang="de-DE" sz="800" dirty="0">
                <a:ea typeface="Times New Roman"/>
              </a:rPr>
            </a:br>
            <a:r>
              <a:rPr lang="de-DE" sz="800" dirty="0">
                <a:ea typeface="Times New Roman"/>
              </a:rPr>
              <a:t>              Erzieherinnen z.B.</a:t>
            </a:r>
            <a:br>
              <a:rPr lang="de-DE" sz="800" dirty="0">
                <a:ea typeface="Times New Roman"/>
              </a:rPr>
            </a:br>
            <a:r>
              <a:rPr lang="de-DE" sz="800" dirty="0">
                <a:ea typeface="Times New Roman"/>
              </a:rPr>
              <a:t>              Kreativangebote,</a:t>
            </a:r>
            <a:br>
              <a:rPr lang="de-DE" sz="800" dirty="0">
                <a:ea typeface="Times New Roman"/>
              </a:rPr>
            </a:br>
            <a:br>
              <a:rPr lang="de-DE" sz="800" dirty="0">
                <a:ea typeface="Times New Roman"/>
              </a:rPr>
            </a:br>
            <a:r>
              <a:rPr lang="de-DE" sz="800" dirty="0">
                <a:ea typeface="Times New Roman"/>
              </a:rPr>
              <a:t> Arbeiten am Werktisch,</a:t>
            </a:r>
            <a:br>
              <a:rPr lang="de-DE" sz="800" dirty="0">
                <a:ea typeface="Times New Roman"/>
              </a:rPr>
            </a:br>
            <a:r>
              <a:rPr lang="de-DE" sz="800" dirty="0">
                <a:ea typeface="Times New Roman"/>
              </a:rPr>
              <a:t> Bewegungsangebote,</a:t>
            </a:r>
            <a:br>
              <a:rPr lang="de-DE" sz="800" dirty="0">
                <a:ea typeface="Times New Roman"/>
              </a:rPr>
            </a:br>
            <a:r>
              <a:rPr lang="de-DE" sz="800" dirty="0">
                <a:ea typeface="Times New Roman"/>
              </a:rPr>
              <a:t> Vorlesen usw.</a:t>
            </a:r>
            <a:endParaRPr lang="de-DE" sz="800" dirty="0">
              <a:latin typeface="Times New Roman"/>
              <a:ea typeface="Times New Roman"/>
            </a:endParaRPr>
          </a:p>
        </p:txBody>
      </p:sp>
      <p:pic>
        <p:nvPicPr>
          <p:cNvPr id="45" name="Picture 4" descr="C:\Users\Kindergarten\AppData\Local\Microsoft\Windows\Temporary Internet Files\Content.IE5\6JDR30W5\jigsaw-308909_640[1].pn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37000">
            <a:off x="2238864" y="5139918"/>
            <a:ext cx="1289030" cy="12890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prstMaterial="matte">
            <a:bevelT w="101600" h="101600"/>
            <a:contourClr>
              <a:schemeClr val="bg1"/>
            </a:contourClr>
          </a:sp3d>
        </p:spPr>
      </p:pic>
      <p:sp>
        <p:nvSpPr>
          <p:cNvPr id="46" name="Textfeld 45"/>
          <p:cNvSpPr txBox="1"/>
          <p:nvPr/>
        </p:nvSpPr>
        <p:spPr>
          <a:xfrm>
            <a:off x="2211843" y="5412620"/>
            <a:ext cx="1088645" cy="830997"/>
          </a:xfrm>
          <a:prstGeom prst="rect">
            <a:avLst/>
          </a:prstGeom>
          <a:noFill/>
        </p:spPr>
        <p:txBody>
          <a:bodyPr wrap="square" rtlCol="0">
            <a:spAutoFit/>
          </a:bodyPr>
          <a:lstStyle/>
          <a:p>
            <a:r>
              <a:rPr lang="de-DE" sz="800" dirty="0"/>
              <a:t>              Feste und   </a:t>
            </a:r>
            <a:br>
              <a:rPr lang="de-DE" sz="800" dirty="0"/>
            </a:br>
            <a:r>
              <a:rPr lang="de-DE" sz="800" dirty="0"/>
              <a:t>             Feiern im  </a:t>
            </a:r>
          </a:p>
          <a:p>
            <a:r>
              <a:rPr lang="de-DE" sz="800" dirty="0"/>
              <a:t>         Jahreslauf. z.B. Nikolaus, Ostern,</a:t>
            </a:r>
            <a:br>
              <a:rPr lang="de-DE" sz="800" dirty="0"/>
            </a:br>
            <a:r>
              <a:rPr lang="de-DE" sz="800" dirty="0"/>
              <a:t>                     ……..</a:t>
            </a:r>
          </a:p>
          <a:p>
            <a:endParaRPr lang="de-DE" sz="800" dirty="0"/>
          </a:p>
        </p:txBody>
      </p:sp>
      <p:pic>
        <p:nvPicPr>
          <p:cNvPr id="47" name="Picture 4" descr="C:\Users\Kindergarten\AppData\Local\Microsoft\Windows\Temporary Internet Files\Content.IE5\6JDR30W5\jigsaw-308909_640[1].png"/>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3681824" y="4914141"/>
            <a:ext cx="1169260" cy="11692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8" name="Textfeld 47"/>
          <p:cNvSpPr txBox="1"/>
          <p:nvPr/>
        </p:nvSpPr>
        <p:spPr>
          <a:xfrm>
            <a:off x="3728141" y="5184301"/>
            <a:ext cx="1121010" cy="584775"/>
          </a:xfrm>
          <a:prstGeom prst="rect">
            <a:avLst/>
          </a:prstGeom>
          <a:noFill/>
        </p:spPr>
        <p:txBody>
          <a:bodyPr wrap="square" rtlCol="0">
            <a:spAutoFit/>
          </a:bodyPr>
          <a:lstStyle/>
          <a:p>
            <a:r>
              <a:rPr lang="de-DE" sz="800" dirty="0"/>
              <a:t>       Turnen in der     </a:t>
            </a:r>
            <a:br>
              <a:rPr lang="de-DE" sz="800" dirty="0"/>
            </a:br>
            <a:r>
              <a:rPr lang="de-DE" sz="800" dirty="0"/>
              <a:t>         Sporthalle  </a:t>
            </a:r>
            <a:br>
              <a:rPr lang="de-DE" sz="800" dirty="0"/>
            </a:br>
            <a:r>
              <a:rPr lang="de-DE" sz="800" dirty="0"/>
              <a:t>        oder im Bewegungsraum</a:t>
            </a:r>
          </a:p>
        </p:txBody>
      </p:sp>
      <p:pic>
        <p:nvPicPr>
          <p:cNvPr id="49" name="Picture 4" descr="C:\Users\Kindergarten\AppData\Local\Microsoft\Windows\Temporary Internet Files\Content.IE5\6JDR30W5\jigsaw-308909_640[1].png"/>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03401" y="5485398"/>
            <a:ext cx="1204657" cy="13202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prstMaterial="matte">
            <a:bevelT w="101600" h="101600"/>
            <a:contourClr>
              <a:schemeClr val="bg1"/>
            </a:contourClr>
          </a:sp3d>
        </p:spPr>
      </p:pic>
      <p:pic>
        <p:nvPicPr>
          <p:cNvPr id="50" name="Picture 4" descr="C:\Users\Kindergarten\AppData\Local\Microsoft\Windows\Temporary Internet Files\Content.IE5\6JDR30W5\jigsaw-308909_640[1].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7963" y="4387033"/>
            <a:ext cx="1432546" cy="1317882"/>
          </a:xfrm>
          <a:prstGeom prst="roundRect">
            <a:avLst>
              <a:gd name="adj" fmla="val 16667"/>
            </a:avLst>
          </a:prstGeom>
          <a:ln>
            <a:noFill/>
          </a:ln>
          <a:effectLst/>
          <a:scene3d>
            <a:camera prst="perspectiveRelaxed">
              <a:rot lat="19800000" lon="1200000" rev="20820000"/>
            </a:camera>
            <a:lightRig rig="threePt" dir="t"/>
          </a:scene3d>
          <a:sp3d prstMaterial="matte">
            <a:bevelT w="101600" h="101600"/>
            <a:contourClr>
              <a:schemeClr val="bg1"/>
            </a:contourClr>
          </a:sp3d>
        </p:spPr>
      </p:pic>
      <p:pic>
        <p:nvPicPr>
          <p:cNvPr id="51" name="Picture 4" descr="C:\Users\Kindergarten\AppData\Local\Microsoft\Windows\Temporary Internet Files\Content.IE5\6JDR30W5\jigsaw-308909_640[1].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196113" y="4395650"/>
            <a:ext cx="1365691" cy="13006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2" name="Picture 4" descr="C:\Users\Kindergarten\AppData\Local\Microsoft\Windows\Temporary Internet Files\Content.IE5\6JDR30W5\jigsaw-308909_640[1].png"/>
          <p:cNvPicPr>
            <a:picLocks noChangeAspect="1" noChangeArrowheads="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9822" y="5645168"/>
            <a:ext cx="1477958" cy="1170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3" name="Textfeld 52"/>
          <p:cNvSpPr txBox="1"/>
          <p:nvPr/>
        </p:nvSpPr>
        <p:spPr>
          <a:xfrm>
            <a:off x="4757757" y="5871908"/>
            <a:ext cx="1008112" cy="584775"/>
          </a:xfrm>
          <a:prstGeom prst="rect">
            <a:avLst/>
          </a:prstGeom>
          <a:noFill/>
        </p:spPr>
        <p:txBody>
          <a:bodyPr wrap="square" rtlCol="0">
            <a:spAutoFit/>
          </a:bodyPr>
          <a:lstStyle/>
          <a:p>
            <a:r>
              <a:rPr lang="de-DE" sz="800" dirty="0"/>
              <a:t>Persönliche  Geburtstagsfeier jedes Kindes </a:t>
            </a:r>
          </a:p>
          <a:p>
            <a:r>
              <a:rPr lang="de-DE" sz="800" dirty="0"/>
              <a:t>mit Ritualen</a:t>
            </a:r>
          </a:p>
        </p:txBody>
      </p:sp>
      <p:sp>
        <p:nvSpPr>
          <p:cNvPr id="54" name="Textfeld 53"/>
          <p:cNvSpPr txBox="1"/>
          <p:nvPr/>
        </p:nvSpPr>
        <p:spPr>
          <a:xfrm>
            <a:off x="6665340" y="5889674"/>
            <a:ext cx="1126587" cy="707886"/>
          </a:xfrm>
          <a:prstGeom prst="rect">
            <a:avLst/>
          </a:prstGeom>
          <a:noFill/>
        </p:spPr>
        <p:txBody>
          <a:bodyPr wrap="square" rtlCol="0">
            <a:spAutoFit/>
          </a:bodyPr>
          <a:lstStyle/>
          <a:p>
            <a:r>
              <a:rPr lang="de-DE" sz="800" dirty="0"/>
              <a:t>„Adleraufgaben“</a:t>
            </a:r>
          </a:p>
          <a:p>
            <a:r>
              <a:rPr lang="de-DE" sz="800" dirty="0"/>
              <a:t>Altersentsprechende</a:t>
            </a:r>
            <a:br>
              <a:rPr lang="de-DE" sz="800" dirty="0"/>
            </a:br>
            <a:r>
              <a:rPr lang="de-DE" sz="800" dirty="0"/>
              <a:t>           Förderung</a:t>
            </a:r>
            <a:br>
              <a:rPr lang="de-DE" sz="800" dirty="0"/>
            </a:br>
            <a:r>
              <a:rPr lang="de-DE" sz="800" dirty="0"/>
              <a:t>           der</a:t>
            </a:r>
            <a:br>
              <a:rPr lang="de-DE" sz="800" dirty="0"/>
            </a:br>
            <a:r>
              <a:rPr lang="de-DE" sz="800" dirty="0"/>
              <a:t>         Vorschulkinder</a:t>
            </a:r>
            <a:r>
              <a:rPr lang="de-DE" sz="800" dirty="0">
                <a:solidFill>
                  <a:srgbClr val="FF0000"/>
                </a:solidFill>
              </a:rPr>
              <a:t>*</a:t>
            </a:r>
          </a:p>
        </p:txBody>
      </p:sp>
      <p:sp>
        <p:nvSpPr>
          <p:cNvPr id="56" name="Textfeld 55"/>
          <p:cNvSpPr txBox="1"/>
          <p:nvPr/>
        </p:nvSpPr>
        <p:spPr>
          <a:xfrm>
            <a:off x="7521171" y="4701563"/>
            <a:ext cx="1008112" cy="830997"/>
          </a:xfrm>
          <a:prstGeom prst="rect">
            <a:avLst/>
          </a:prstGeom>
          <a:noFill/>
        </p:spPr>
        <p:txBody>
          <a:bodyPr wrap="square" rtlCol="0">
            <a:spAutoFit/>
          </a:bodyPr>
          <a:lstStyle/>
          <a:p>
            <a:r>
              <a:rPr lang="de-DE" sz="800" dirty="0"/>
              <a:t>Bildungsangebote in  der </a:t>
            </a:r>
            <a:br>
              <a:rPr lang="de-DE" sz="800" dirty="0"/>
            </a:br>
            <a:r>
              <a:rPr lang="de-DE" sz="800" dirty="0"/>
              <a:t>Freispielzeit</a:t>
            </a:r>
            <a:br>
              <a:rPr lang="de-DE" sz="800" dirty="0"/>
            </a:br>
            <a:r>
              <a:rPr lang="de-DE" sz="800" dirty="0"/>
              <a:t>z.B. Basteln,</a:t>
            </a:r>
            <a:br>
              <a:rPr lang="de-DE" sz="800" dirty="0"/>
            </a:br>
            <a:r>
              <a:rPr lang="de-DE" sz="800" dirty="0"/>
              <a:t>Malen, Backen</a:t>
            </a:r>
          </a:p>
          <a:p>
            <a:endParaRPr lang="de-DE" sz="800" dirty="0"/>
          </a:p>
        </p:txBody>
      </p:sp>
      <p:sp>
        <p:nvSpPr>
          <p:cNvPr id="57" name="Textfeld 56"/>
          <p:cNvSpPr txBox="1"/>
          <p:nvPr/>
        </p:nvSpPr>
        <p:spPr>
          <a:xfrm>
            <a:off x="5588700" y="4715391"/>
            <a:ext cx="1522578" cy="707886"/>
          </a:xfrm>
          <a:prstGeom prst="rect">
            <a:avLst/>
          </a:prstGeom>
          <a:noFill/>
        </p:spPr>
        <p:txBody>
          <a:bodyPr wrap="square" rtlCol="0">
            <a:spAutoFit/>
          </a:bodyPr>
          <a:lstStyle/>
          <a:p>
            <a:r>
              <a:rPr lang="de-DE" sz="800" dirty="0"/>
              <a:t>Bildungsangebote im  </a:t>
            </a:r>
            <a:br>
              <a:rPr lang="de-DE" sz="800" dirty="0"/>
            </a:br>
            <a:r>
              <a:rPr lang="de-DE" sz="800" dirty="0"/>
              <a:t>     Stuhlkreis  zu  </a:t>
            </a:r>
          </a:p>
          <a:p>
            <a:r>
              <a:rPr lang="de-DE" sz="800" dirty="0"/>
              <a:t>         verschiedenen  </a:t>
            </a:r>
            <a:br>
              <a:rPr lang="de-DE" sz="800" dirty="0"/>
            </a:br>
            <a:r>
              <a:rPr lang="de-DE" sz="800" dirty="0"/>
              <a:t>       Themen, Projekten Interessen der Kinder</a:t>
            </a:r>
          </a:p>
        </p:txBody>
      </p:sp>
    </p:spTree>
    <p:extLst>
      <p:ext uri="{BB962C8B-B14F-4D97-AF65-F5344CB8AC3E}">
        <p14:creationId xmlns:p14="http://schemas.microsoft.com/office/powerpoint/2010/main" val="1050353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75377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3. Der Alltag mit „unseren Kindern“</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3.7  Freie, feste, gruppenübergreifende Angebote</a:t>
            </a:r>
          </a:p>
          <a:p>
            <a:pPr marL="0" lvl="0" indent="0">
              <a:buNone/>
            </a:pPr>
            <a:r>
              <a:rPr lang="de-DE" sz="1600" dirty="0">
                <a:solidFill>
                  <a:schemeClr val="tx1"/>
                </a:solidFill>
              </a:rPr>
              <a:t>,</a:t>
            </a:r>
            <a:endParaRPr lang="de-DE" sz="6400" dirty="0">
              <a:solidFill>
                <a:schemeClr val="tx1"/>
              </a:solidFill>
            </a:endParaRPr>
          </a:p>
          <a:p>
            <a:pPr marL="0" indent="0">
              <a:buNone/>
            </a:pPr>
            <a:endParaRPr lang="de-DE" sz="4800" dirty="0">
              <a:solidFill>
                <a:schemeClr val="tx1"/>
              </a:solidFill>
            </a:endParaRPr>
          </a:p>
          <a:p>
            <a:pPr marL="0" lvl="0" indent="0">
              <a:lnSpc>
                <a:spcPts val="1440"/>
              </a:lnSpc>
              <a:spcBef>
                <a:spcPts val="0"/>
              </a:spcBef>
              <a:buNone/>
            </a:pPr>
            <a:r>
              <a:rPr lang="de-DE" sz="4400" b="1" dirty="0">
                <a:solidFill>
                  <a:schemeClr val="tx1"/>
                </a:solidFill>
              </a:rPr>
              <a:t>Gruppenübergreifende Angebote </a:t>
            </a:r>
            <a:r>
              <a:rPr lang="de-DE" sz="4400" dirty="0">
                <a:solidFill>
                  <a:schemeClr val="tx1"/>
                </a:solidFill>
              </a:rPr>
              <a:t>haben zum Ziel….</a:t>
            </a:r>
          </a:p>
          <a:p>
            <a:pPr marL="0" lvl="0" indent="0" algn="just">
              <a:lnSpc>
                <a:spcPts val="1440"/>
              </a:lnSpc>
              <a:spcBef>
                <a:spcPts val="0"/>
              </a:spcBef>
              <a:buNone/>
            </a:pPr>
            <a:r>
              <a:rPr lang="de-DE" sz="4000" dirty="0">
                <a:solidFill>
                  <a:schemeClr val="tx1"/>
                </a:solidFill>
              </a:rPr>
              <a:t>…. dass Kinder ihren Erfahrungsbereich erweitern, indem sie mit verschiedenen Personen und in unterschiedlichen Räumlichkeiten aktiv sind.</a:t>
            </a:r>
          </a:p>
          <a:p>
            <a:pPr marL="0" lvl="0" indent="0" algn="just">
              <a:lnSpc>
                <a:spcPts val="1440"/>
              </a:lnSpc>
              <a:spcBef>
                <a:spcPts val="0"/>
              </a:spcBef>
              <a:buNone/>
            </a:pPr>
            <a:r>
              <a:rPr lang="de-DE" sz="4000" dirty="0">
                <a:solidFill>
                  <a:schemeClr val="tx1"/>
                </a:solidFill>
              </a:rPr>
              <a:t>…. dass Kinder sich öffnen für neue Situationen und Herausforderungen, Ängsten und Unsicherheiten überwinden und so ihr Selbstbewusstsein</a:t>
            </a:r>
          </a:p>
          <a:p>
            <a:pPr marL="0" lvl="0" indent="0" algn="just">
              <a:lnSpc>
                <a:spcPts val="1440"/>
              </a:lnSpc>
              <a:spcBef>
                <a:spcPts val="0"/>
              </a:spcBef>
              <a:buNone/>
            </a:pPr>
            <a:r>
              <a:rPr lang="de-DE" sz="4000" dirty="0">
                <a:solidFill>
                  <a:schemeClr val="tx1"/>
                </a:solidFill>
              </a:rPr>
              <a:t>     stärken</a:t>
            </a: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r>
              <a:rPr lang="de-DE" sz="4400" b="1" dirty="0">
                <a:solidFill>
                  <a:schemeClr val="tx1"/>
                </a:solidFill>
              </a:rPr>
              <a:t>Beispiele aus dem Alltag:</a:t>
            </a: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r>
              <a:rPr lang="de-DE" sz="4400" b="1" dirty="0">
                <a:solidFill>
                  <a:prstClr val="black"/>
                </a:solidFill>
              </a:rPr>
              <a:t>Gruppenübergreifende Fachkraft</a:t>
            </a:r>
            <a:endParaRPr lang="de-DE" sz="4000" dirty="0">
              <a:solidFill>
                <a:schemeClr val="tx1"/>
              </a:solidFill>
            </a:endParaRPr>
          </a:p>
          <a:p>
            <a:pPr marL="0" lvl="0" indent="0" algn="just">
              <a:lnSpc>
                <a:spcPts val="1440"/>
              </a:lnSpc>
              <a:spcBef>
                <a:spcPts val="0"/>
              </a:spcBef>
              <a:buNone/>
            </a:pPr>
            <a:r>
              <a:rPr lang="de-DE" sz="4000" dirty="0">
                <a:solidFill>
                  <a:schemeClr val="tx1"/>
                </a:solidFill>
              </a:rPr>
              <a:t>Die gruppenübergreifende Fachkraft unterstützt, in allen Gruppen der Kita das Stammpersonal, je nach Bedarf und Anlass – d.h. als </a:t>
            </a:r>
            <a:br>
              <a:rPr lang="de-DE" sz="4000" dirty="0">
                <a:solidFill>
                  <a:schemeClr val="tx1"/>
                </a:solidFill>
              </a:rPr>
            </a:br>
            <a:r>
              <a:rPr lang="de-DE" sz="4000" dirty="0">
                <a:solidFill>
                  <a:schemeClr val="tx1"/>
                </a:solidFill>
              </a:rPr>
              <a:t>„Zweit-“ oder „Drittkraft“ in der jeweiligen Gruppe mitzuarbeiten oder themenbezogene Angebote in Kleingruppen für alle Kinder in Absprache mit dem Team und unter Einbezug der Kinder entsprechend anzubieten. In der Praxis begleiten diese die Gruppe zur Turnstunde in die Turnhalle, zu Ausflügen und Spaziergängen, bieten zusätzliche Angebote an der Werkbank / Kreativraum, begleiten Sprachförderangebote, fördern die Kleingruppenarbeit, beobachten und tauschen sich mit dem Team aus und bieten in Absprache mit dem Team individuelle Förderangebote an.</a:t>
            </a:r>
          </a:p>
          <a:p>
            <a:pPr marL="0" lvl="0" indent="0" algn="just">
              <a:lnSpc>
                <a:spcPts val="1440"/>
              </a:lnSpc>
              <a:spcBef>
                <a:spcPts val="0"/>
              </a:spcBef>
              <a:buNone/>
            </a:pPr>
            <a:endParaRPr lang="de-DE" sz="4000" dirty="0">
              <a:solidFill>
                <a:schemeClr val="tx1"/>
              </a:solidFill>
            </a:endParaRPr>
          </a:p>
          <a:p>
            <a:pPr marL="0" lvl="0" indent="0">
              <a:lnSpc>
                <a:spcPts val="1440"/>
              </a:lnSpc>
              <a:spcBef>
                <a:spcPts val="0"/>
              </a:spcBef>
              <a:buNone/>
            </a:pPr>
            <a:r>
              <a:rPr lang="de-DE" sz="4400" b="1" u="sng" dirty="0">
                <a:solidFill>
                  <a:schemeClr val="tx1"/>
                </a:solidFill>
              </a:rPr>
              <a:t>Ziele</a:t>
            </a:r>
          </a:p>
          <a:p>
            <a:pPr marL="0" lvl="0" indent="0">
              <a:lnSpc>
                <a:spcPts val="1440"/>
              </a:lnSpc>
              <a:spcBef>
                <a:spcPts val="0"/>
              </a:spcBef>
              <a:buNone/>
            </a:pPr>
            <a:endParaRPr lang="de-DE" sz="4000" b="1" u="sng" dirty="0">
              <a:solidFill>
                <a:schemeClr val="tx1"/>
              </a:solidFill>
            </a:endParaRPr>
          </a:p>
          <a:p>
            <a:pPr algn="just">
              <a:lnSpc>
                <a:spcPts val="1440"/>
              </a:lnSpc>
              <a:spcBef>
                <a:spcPts val="0"/>
              </a:spcBef>
            </a:pPr>
            <a:r>
              <a:rPr lang="de-DE" sz="4000" dirty="0">
                <a:solidFill>
                  <a:schemeClr val="tx1"/>
                </a:solidFill>
              </a:rPr>
              <a:t>Das pädagogische Fachpersonal in den Gruppen je nach Bedarf und Anlass zu unterstützen</a:t>
            </a:r>
          </a:p>
          <a:p>
            <a:pPr algn="just">
              <a:lnSpc>
                <a:spcPts val="1440"/>
              </a:lnSpc>
              <a:spcBef>
                <a:spcPts val="0"/>
              </a:spcBef>
            </a:pPr>
            <a:r>
              <a:rPr lang="de-DE" sz="4000" dirty="0">
                <a:solidFill>
                  <a:schemeClr val="tx1"/>
                </a:solidFill>
              </a:rPr>
              <a:t>Kinder in Kleingruppen die Möglichkeit geben themenbezogene Angebote und Aufgaben, in Absprache mit den Kolleginnen, zu vertiefen.</a:t>
            </a:r>
          </a:p>
          <a:p>
            <a:pPr algn="just">
              <a:lnSpc>
                <a:spcPts val="1440"/>
              </a:lnSpc>
              <a:spcBef>
                <a:spcPts val="0"/>
              </a:spcBef>
            </a:pPr>
            <a:r>
              <a:rPr lang="de-DE" sz="4000" dirty="0">
                <a:solidFill>
                  <a:schemeClr val="tx1"/>
                </a:solidFill>
              </a:rPr>
              <a:t>Kinder bei ihrem intensiven Tun während der Kleingruppenarbeit sensibel begleiten, zu unterstützen und entsprechen zu fördern.</a:t>
            </a:r>
          </a:p>
          <a:p>
            <a:pPr algn="just">
              <a:lnSpc>
                <a:spcPts val="1440"/>
              </a:lnSpc>
              <a:spcBef>
                <a:spcPts val="0"/>
              </a:spcBef>
            </a:pPr>
            <a:r>
              <a:rPr lang="de-DE" sz="4000" dirty="0">
                <a:solidFill>
                  <a:schemeClr val="tx1"/>
                </a:solidFill>
              </a:rPr>
              <a:t>Ideen der Kinder aufzugreifen, zu vertiefen und ihnen Raum und Zeit geben diese in einem kleineren Rahmen entsprechend umsetzen zu können.</a:t>
            </a: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lvl="0" indent="0">
              <a:lnSpc>
                <a:spcPts val="1440"/>
              </a:lnSpc>
              <a:spcBef>
                <a:spcPts val="0"/>
              </a:spcBef>
              <a:buNone/>
            </a:pPr>
            <a:endParaRPr lang="de-DE" sz="1000" dirty="0">
              <a:solidFill>
                <a:schemeClr val="tx1"/>
              </a:solidFill>
            </a:endParaRPr>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310" y="596596"/>
            <a:ext cx="1296143" cy="730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r>
              <a:rPr lang="de-DE" dirty="0"/>
              <a:t>36</a:t>
            </a:r>
          </a:p>
        </p:txBody>
      </p:sp>
      <p:pic>
        <p:nvPicPr>
          <p:cNvPr id="7" name="Grafik 6" descr="C:\Users\Kindergarten\AppData\Local\Microsoft\Windows\Temporary Internet Files\Content.IE5\ULQYOPT5\jigsaw-puzzle-303252_640[1].png"/>
          <p:cNvPicPr/>
          <p:nvPr/>
        </p:nvPicPr>
        <p:blipFill>
          <a:blip r:embed="rId4"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800000">
            <a:off x="932179" y="2636372"/>
            <a:ext cx="1396354" cy="1411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Grafik 9" descr="C:\Users\Kindergarten\AppData\Local\Microsoft\Windows\Temporary Internet Files\Content.IE5\ULQYOPT5\jigsaw-puzzle-303252_640[1].png"/>
          <p:cNvPicPr/>
          <p:nvPr/>
        </p:nvPicPr>
        <p:blipFill>
          <a:blip r:embed="rId5" cstate="print">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6200000">
            <a:off x="2692966" y="2427175"/>
            <a:ext cx="1193680" cy="1612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Grafik 13"/>
          <p:cNvPicPr/>
          <p:nvPr/>
        </p:nvPicPr>
        <p:blipFill>
          <a:blip r:embed="rId6"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5400000">
            <a:off x="4804125" y="2422809"/>
            <a:ext cx="1200292" cy="1612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Textfeld 33"/>
          <p:cNvSpPr txBox="1"/>
          <p:nvPr/>
        </p:nvSpPr>
        <p:spPr>
          <a:xfrm>
            <a:off x="932179" y="2636371"/>
            <a:ext cx="1473712" cy="1200329"/>
          </a:xfrm>
          <a:prstGeom prst="rect">
            <a:avLst/>
          </a:prstGeom>
          <a:noFill/>
        </p:spPr>
        <p:txBody>
          <a:bodyPr wrap="square" rtlCol="0">
            <a:spAutoFit/>
          </a:bodyPr>
          <a:lstStyle/>
          <a:p>
            <a:r>
              <a:rPr lang="de-DE" sz="900" dirty="0"/>
              <a:t>Geplante, altersspezifische Angebote von</a:t>
            </a:r>
          </a:p>
          <a:p>
            <a:r>
              <a:rPr lang="de-DE" sz="900" dirty="0"/>
              <a:t>Gruppenübergreifenden</a:t>
            </a:r>
            <a:br>
              <a:rPr lang="de-DE" sz="900" dirty="0"/>
            </a:br>
            <a:r>
              <a:rPr lang="de-DE" sz="900" dirty="0"/>
              <a:t>Fachkräften.</a:t>
            </a:r>
            <a:br>
              <a:rPr lang="de-DE" sz="900" dirty="0"/>
            </a:br>
            <a:r>
              <a:rPr lang="de-DE" sz="900" dirty="0"/>
              <a:t>z.B. Bewegung / </a:t>
            </a:r>
          </a:p>
          <a:p>
            <a:r>
              <a:rPr lang="de-DE" sz="900" dirty="0"/>
              <a:t>Turnen in Kleingruppen</a:t>
            </a:r>
            <a:br>
              <a:rPr lang="de-DE" sz="900" dirty="0"/>
            </a:br>
            <a:r>
              <a:rPr lang="de-DE" sz="900" dirty="0"/>
              <a:t>mit den Spatzen,</a:t>
            </a:r>
            <a:br>
              <a:rPr lang="de-DE" sz="900" dirty="0"/>
            </a:br>
            <a:r>
              <a:rPr lang="de-DE" sz="900" dirty="0"/>
              <a:t>Vorlesestunde  .....</a:t>
            </a:r>
          </a:p>
        </p:txBody>
      </p:sp>
      <p:sp>
        <p:nvSpPr>
          <p:cNvPr id="35" name="Textfeld 34"/>
          <p:cNvSpPr txBox="1"/>
          <p:nvPr/>
        </p:nvSpPr>
        <p:spPr>
          <a:xfrm>
            <a:off x="2879619" y="2708920"/>
            <a:ext cx="1467344" cy="923330"/>
          </a:xfrm>
          <a:prstGeom prst="rect">
            <a:avLst/>
          </a:prstGeom>
          <a:noFill/>
        </p:spPr>
        <p:txBody>
          <a:bodyPr wrap="square" rtlCol="0">
            <a:spAutoFit/>
          </a:bodyPr>
          <a:lstStyle/>
          <a:p>
            <a:pPr lvl="0">
              <a:spcAft>
                <a:spcPts val="1000"/>
              </a:spcAft>
            </a:pPr>
            <a:r>
              <a:rPr lang="de-DE" sz="800" b="1" dirty="0">
                <a:ea typeface="Times New Roman"/>
              </a:rPr>
              <a:t>  </a:t>
            </a:r>
            <a:r>
              <a:rPr lang="de-DE" sz="900" dirty="0">
                <a:ea typeface="Times New Roman"/>
              </a:rPr>
              <a:t>Sprachförderung</a:t>
            </a:r>
            <a:br>
              <a:rPr lang="de-DE" sz="900" dirty="0">
                <a:ea typeface="Times New Roman"/>
              </a:rPr>
            </a:br>
            <a:r>
              <a:rPr lang="de-DE" sz="900" dirty="0">
                <a:ea typeface="Times New Roman"/>
              </a:rPr>
              <a:t>alltagsintegriert </a:t>
            </a:r>
            <a:br>
              <a:rPr lang="de-DE" sz="900" dirty="0">
                <a:ea typeface="Times New Roman"/>
              </a:rPr>
            </a:br>
            <a:r>
              <a:rPr lang="de-DE" sz="900" dirty="0">
                <a:ea typeface="Times New Roman"/>
              </a:rPr>
              <a:t>oder</a:t>
            </a:r>
            <a:br>
              <a:rPr lang="de-DE" sz="900" dirty="0">
                <a:ea typeface="Times New Roman"/>
              </a:rPr>
            </a:br>
            <a:r>
              <a:rPr lang="de-DE" sz="900" dirty="0">
                <a:ea typeface="Times New Roman"/>
              </a:rPr>
              <a:t>spezifische all</a:t>
            </a:r>
            <a:br>
              <a:rPr lang="de-DE" sz="900" dirty="0">
                <a:ea typeface="Times New Roman"/>
              </a:rPr>
            </a:br>
            <a:r>
              <a:rPr lang="de-DE" sz="900" dirty="0">
                <a:ea typeface="Times New Roman"/>
              </a:rPr>
              <a:t>Angebote</a:t>
            </a:r>
            <a:br>
              <a:rPr lang="de-DE" sz="900" b="1" dirty="0">
                <a:ea typeface="Times New Roman"/>
              </a:rPr>
            </a:br>
            <a:endParaRPr lang="de-DE" sz="900" b="1" dirty="0">
              <a:latin typeface="Times New Roman"/>
              <a:ea typeface="Times New Roman"/>
            </a:endParaRPr>
          </a:p>
        </p:txBody>
      </p:sp>
      <p:sp>
        <p:nvSpPr>
          <p:cNvPr id="36" name="Textfeld 35"/>
          <p:cNvSpPr txBox="1"/>
          <p:nvPr/>
        </p:nvSpPr>
        <p:spPr>
          <a:xfrm>
            <a:off x="5868144" y="4270839"/>
            <a:ext cx="1467344" cy="230832"/>
          </a:xfrm>
          <a:prstGeom prst="rect">
            <a:avLst/>
          </a:prstGeom>
          <a:noFill/>
        </p:spPr>
        <p:txBody>
          <a:bodyPr wrap="square" rtlCol="0">
            <a:spAutoFit/>
          </a:bodyPr>
          <a:lstStyle/>
          <a:p>
            <a:pPr lvl="0">
              <a:spcAft>
                <a:spcPts val="1000"/>
              </a:spcAft>
            </a:pPr>
            <a:r>
              <a:rPr lang="de-DE" sz="900" b="1" dirty="0">
                <a:solidFill>
                  <a:srgbClr val="4F81BD"/>
                </a:solidFill>
                <a:ea typeface="Times New Roman"/>
              </a:rPr>
              <a:t> </a:t>
            </a:r>
            <a:endParaRPr lang="de-DE" sz="800" b="1" dirty="0">
              <a:latin typeface="Times New Roman"/>
              <a:ea typeface="Times New Roman"/>
            </a:endParaRPr>
          </a:p>
        </p:txBody>
      </p:sp>
      <p:pic>
        <p:nvPicPr>
          <p:cNvPr id="25" name="Grafik 24"/>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8656" y="2396249"/>
            <a:ext cx="1390231" cy="1433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feld 14"/>
          <p:cNvSpPr txBox="1"/>
          <p:nvPr/>
        </p:nvSpPr>
        <p:spPr>
          <a:xfrm>
            <a:off x="4670599" y="2905814"/>
            <a:ext cx="1467344" cy="923330"/>
          </a:xfrm>
          <a:prstGeom prst="rect">
            <a:avLst/>
          </a:prstGeom>
          <a:noFill/>
        </p:spPr>
        <p:txBody>
          <a:bodyPr wrap="square" rtlCol="0">
            <a:spAutoFit/>
          </a:bodyPr>
          <a:lstStyle/>
          <a:p>
            <a:pPr lvl="0">
              <a:spcAft>
                <a:spcPts val="1000"/>
              </a:spcAft>
            </a:pPr>
            <a:r>
              <a:rPr lang="de-DE" sz="900" dirty="0">
                <a:ea typeface="Times New Roman"/>
              </a:rPr>
              <a:t>Gruppenübergreifende Aktionen der Kita, wie</a:t>
            </a:r>
            <a:br>
              <a:rPr lang="de-DE" sz="900" dirty="0">
                <a:ea typeface="Times New Roman"/>
              </a:rPr>
            </a:br>
            <a:r>
              <a:rPr lang="de-DE" sz="900" dirty="0">
                <a:ea typeface="Times New Roman"/>
              </a:rPr>
              <a:t>Feste.</a:t>
            </a:r>
            <a:br>
              <a:rPr lang="de-DE" sz="900" dirty="0">
                <a:ea typeface="Times New Roman"/>
              </a:rPr>
            </a:br>
            <a:r>
              <a:rPr lang="de-DE" sz="900" dirty="0">
                <a:ea typeface="Times New Roman"/>
              </a:rPr>
              <a:t>z.B. Sommerfest, Erntedank,</a:t>
            </a:r>
            <a:br>
              <a:rPr lang="de-DE" sz="900" dirty="0">
                <a:ea typeface="Times New Roman"/>
              </a:rPr>
            </a:br>
            <a:r>
              <a:rPr lang="de-DE" sz="900" dirty="0">
                <a:ea typeface="Times New Roman"/>
              </a:rPr>
              <a:t>St. Martin ….</a:t>
            </a:r>
            <a:endParaRPr lang="de-DE" sz="800" b="1" dirty="0">
              <a:latin typeface="Times New Roman"/>
              <a:ea typeface="Times New Roman"/>
            </a:endParaRPr>
          </a:p>
        </p:txBody>
      </p:sp>
      <p:sp>
        <p:nvSpPr>
          <p:cNvPr id="16" name="Textfeld 15"/>
          <p:cNvSpPr txBox="1"/>
          <p:nvPr/>
        </p:nvSpPr>
        <p:spPr>
          <a:xfrm>
            <a:off x="6571965" y="2718183"/>
            <a:ext cx="1467344" cy="923330"/>
          </a:xfrm>
          <a:prstGeom prst="rect">
            <a:avLst/>
          </a:prstGeom>
          <a:noFill/>
        </p:spPr>
        <p:txBody>
          <a:bodyPr wrap="square" rtlCol="0">
            <a:spAutoFit/>
          </a:bodyPr>
          <a:lstStyle/>
          <a:p>
            <a:pPr lvl="0">
              <a:spcAft>
                <a:spcPts val="1000"/>
              </a:spcAft>
            </a:pPr>
            <a:r>
              <a:rPr lang="de-DE" sz="900" dirty="0">
                <a:ea typeface="Times New Roman"/>
              </a:rPr>
              <a:t>Angebote für </a:t>
            </a:r>
            <a:br>
              <a:rPr lang="de-DE" sz="900" dirty="0">
                <a:ea typeface="Times New Roman"/>
              </a:rPr>
            </a:br>
            <a:r>
              <a:rPr lang="de-DE" sz="900" dirty="0">
                <a:ea typeface="Times New Roman"/>
              </a:rPr>
              <a:t>Vorschulkinder. Z.B.</a:t>
            </a:r>
            <a:br>
              <a:rPr lang="de-DE" sz="900" dirty="0">
                <a:ea typeface="Times New Roman"/>
              </a:rPr>
            </a:br>
            <a:r>
              <a:rPr lang="de-DE" sz="900" dirty="0">
                <a:ea typeface="Times New Roman"/>
              </a:rPr>
              <a:t>          „Zahlenland“.</a:t>
            </a:r>
            <a:br>
              <a:rPr lang="de-DE" sz="800" dirty="0">
                <a:latin typeface="Times New Roman"/>
                <a:ea typeface="Times New Roman"/>
              </a:rPr>
            </a:br>
            <a:r>
              <a:rPr lang="de-DE" sz="800" dirty="0">
                <a:latin typeface="Times New Roman"/>
                <a:ea typeface="Times New Roman"/>
              </a:rPr>
              <a:t>           </a:t>
            </a:r>
            <a:r>
              <a:rPr lang="de-DE" sz="900" dirty="0">
                <a:ea typeface="Times New Roman"/>
              </a:rPr>
              <a:t>Kooperation mit der</a:t>
            </a:r>
            <a:br>
              <a:rPr lang="de-DE" sz="900" dirty="0">
                <a:ea typeface="Times New Roman"/>
              </a:rPr>
            </a:br>
            <a:r>
              <a:rPr lang="de-DE" sz="900" dirty="0">
                <a:ea typeface="Times New Roman"/>
              </a:rPr>
              <a:t>           Schule,</a:t>
            </a:r>
            <a:br>
              <a:rPr lang="de-DE" sz="900" dirty="0">
                <a:ea typeface="Times New Roman"/>
              </a:rPr>
            </a:br>
            <a:r>
              <a:rPr lang="de-DE" sz="900" dirty="0">
                <a:ea typeface="Times New Roman"/>
              </a:rPr>
              <a:t>Übernachtungsfest usw.</a:t>
            </a:r>
          </a:p>
        </p:txBody>
      </p:sp>
    </p:spTree>
    <p:extLst>
      <p:ext uri="{BB962C8B-B14F-4D97-AF65-F5344CB8AC3E}">
        <p14:creationId xmlns:p14="http://schemas.microsoft.com/office/powerpoint/2010/main" val="179897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p>
        </p:txBody>
      </p:sp>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4. WIR – das Team der Kita Neukirch</a:t>
            </a: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4.1  Teamverständnis</a:t>
            </a:r>
          </a:p>
          <a:p>
            <a:pPr marL="0" indent="0">
              <a:buNone/>
            </a:pPr>
            <a:endParaRPr lang="de-DE" sz="4800" dirty="0">
              <a:solidFill>
                <a:schemeClr val="tx1"/>
              </a:solidFill>
            </a:endParaRPr>
          </a:p>
          <a:p>
            <a:pPr marL="0" indent="0">
              <a:buNone/>
            </a:pPr>
            <a:endParaRPr lang="de-DE" sz="4800" dirty="0">
              <a:solidFill>
                <a:schemeClr val="tx1"/>
              </a:solidFill>
            </a:endParaRPr>
          </a:p>
          <a:p>
            <a:pPr marL="0" indent="0" algn="just">
              <a:buNone/>
            </a:pPr>
            <a:endParaRPr lang="de-DE" sz="7200" b="1" dirty="0">
              <a:solidFill>
                <a:srgbClr val="FF0000"/>
              </a:solidFill>
            </a:endParaRPr>
          </a:p>
          <a:p>
            <a:pPr marL="0" indent="0" algn="just">
              <a:lnSpc>
                <a:spcPts val="1200"/>
              </a:lnSpc>
              <a:spcBef>
                <a:spcPts val="0"/>
              </a:spcBef>
              <a:buNone/>
            </a:pPr>
            <a:r>
              <a:rPr lang="de-DE" sz="4000" dirty="0">
                <a:solidFill>
                  <a:schemeClr val="tx1"/>
                </a:solidFill>
              </a:rPr>
              <a:t>Wir sind ein stetig wachsendes Team, welches sich aus multiprofessionellen Fachkräften zusammensetzt (z.B. ErzieherInnen, KinderpflegerInnen, KindheitspädagogInnen, HeilerziehungspflegerInnen etc.). </a:t>
            </a:r>
          </a:p>
          <a:p>
            <a:pPr marL="0" indent="0" algn="just">
              <a:lnSpc>
                <a:spcPts val="1200"/>
              </a:lnSpc>
              <a:spcBef>
                <a:spcPts val="0"/>
              </a:spcBef>
              <a:buNone/>
            </a:pPr>
            <a:r>
              <a:rPr lang="de-DE" sz="4000" dirty="0">
                <a:solidFill>
                  <a:schemeClr val="tx1"/>
                </a:solidFill>
              </a:rPr>
              <a:t>Wir wollen mit unserer pädagogischen Arbeit die Kinder und Familien ein Stück auf ihrem Lebensweg begleiten und unterstützen. </a:t>
            </a:r>
          </a:p>
          <a:p>
            <a:pPr marL="0" indent="0" algn="just">
              <a:lnSpc>
                <a:spcPts val="1200"/>
              </a:lnSpc>
              <a:spcBef>
                <a:spcPts val="0"/>
              </a:spcBef>
              <a:buNone/>
            </a:pPr>
            <a:r>
              <a:rPr lang="de-DE" sz="4000" dirty="0">
                <a:solidFill>
                  <a:schemeClr val="tx1"/>
                </a:solidFill>
              </a:rPr>
              <a:t>Dabei ist unsere Zusammenarbeit geprägt durch Achtung und gegenseitige Wertschätzung. Wir profitieren von:</a:t>
            </a:r>
          </a:p>
          <a:p>
            <a:pPr algn="just">
              <a:lnSpc>
                <a:spcPts val="1200"/>
              </a:lnSpc>
              <a:spcBef>
                <a:spcPts val="0"/>
              </a:spcBef>
            </a:pPr>
            <a:r>
              <a:rPr lang="de-DE" sz="4000" dirty="0">
                <a:solidFill>
                  <a:schemeClr val="tx1"/>
                </a:solidFill>
              </a:rPr>
              <a:t>den Sichtweisen, Erfahrungen, dem Fachwissen und Stärken jeder einzelnen Kollegin/jedes einzelnen Kollegen</a:t>
            </a:r>
          </a:p>
          <a:p>
            <a:pPr algn="just">
              <a:lnSpc>
                <a:spcPts val="1200"/>
              </a:lnSpc>
              <a:spcBef>
                <a:spcPts val="0"/>
              </a:spcBef>
            </a:pPr>
            <a:r>
              <a:rPr lang="de-DE" sz="4000" dirty="0">
                <a:solidFill>
                  <a:schemeClr val="tx1"/>
                </a:solidFill>
              </a:rPr>
              <a:t>gegenseitigem Austausch, kollegialer Beratung und gemeinsamer Reflexion</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Regelmäßige, zielgerichtete Teamgespräche sind für uns wertvolle Zeiten. Dazu gehören:</a:t>
            </a:r>
          </a:p>
          <a:p>
            <a:pPr algn="just">
              <a:lnSpc>
                <a:spcPts val="1200"/>
              </a:lnSpc>
              <a:spcBef>
                <a:spcPts val="0"/>
              </a:spcBef>
            </a:pPr>
            <a:r>
              <a:rPr lang="de-DE" sz="4000" dirty="0">
                <a:solidFill>
                  <a:schemeClr val="tx1"/>
                </a:solidFill>
              </a:rPr>
              <a:t>gruppeninterne Vorbereitungs- und Gesprächszeiten</a:t>
            </a:r>
          </a:p>
          <a:p>
            <a:pPr algn="just">
              <a:lnSpc>
                <a:spcPts val="1200"/>
              </a:lnSpc>
              <a:spcBef>
                <a:spcPts val="0"/>
              </a:spcBef>
            </a:pPr>
            <a:r>
              <a:rPr lang="de-DE" sz="4000" dirty="0">
                <a:solidFill>
                  <a:schemeClr val="tx1"/>
                </a:solidFill>
              </a:rPr>
              <a:t>Besprechungen in verschiedenen Kleinteams</a:t>
            </a:r>
          </a:p>
          <a:p>
            <a:pPr algn="just">
              <a:lnSpc>
                <a:spcPts val="1200"/>
              </a:lnSpc>
              <a:spcBef>
                <a:spcPts val="0"/>
              </a:spcBef>
            </a:pPr>
            <a:r>
              <a:rPr lang="de-DE" sz="4000" dirty="0">
                <a:solidFill>
                  <a:schemeClr val="tx1"/>
                </a:solidFill>
              </a:rPr>
              <a:t>wöchentliche Teambesprechungen mit allen Fachkräften</a:t>
            </a:r>
          </a:p>
          <a:p>
            <a:pPr algn="just">
              <a:lnSpc>
                <a:spcPts val="1200"/>
              </a:lnSpc>
              <a:spcBef>
                <a:spcPts val="0"/>
              </a:spcBef>
            </a:pPr>
            <a:r>
              <a:rPr lang="de-DE" sz="4000" dirty="0">
                <a:solidFill>
                  <a:schemeClr val="tx1"/>
                </a:solidFill>
              </a:rPr>
              <a:t>Plantage</a:t>
            </a:r>
          </a:p>
          <a:p>
            <a:pPr algn="just">
              <a:lnSpc>
                <a:spcPts val="1200"/>
              </a:lnSpc>
              <a:spcBef>
                <a:spcPts val="0"/>
              </a:spcBef>
            </a:pPr>
            <a:r>
              <a:rPr lang="de-DE" sz="4000" dirty="0">
                <a:solidFill>
                  <a:schemeClr val="tx1"/>
                </a:solidFill>
              </a:rPr>
              <a:t>pädagogische Tage</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In diesem Zeitraum nehmen wir die organisatorische Jahresplanung, traditionell wiederkehrende Festanlässe (z.B. Erntedank, Nikolaus, Ostern), Aktivitäten und gezielte sowie gruppenübergreifende Angebote vor. Auch der pädagogische Austausch ist dabei von wesentlicher Bedeutung, um den Kindern, deren Bedürfnissen und individueller Förderung gerecht zu werden und passgenaue Ziele abstecken zu können. Trotz all dieser Absprachen ist es uns besonders wichtig, dass allen Teammitgliedern so viel Freiheit zugestanden wird, dass abgesteckte Kernziele individuell auf die Gruppen, die Kinder und deren Bedürfnisse angepasst werden. Dabei nutzen wir das Fachwissen und die Stärken der einzelnen KollegInnen.</a:t>
            </a:r>
          </a:p>
          <a:p>
            <a:pPr marL="0" indent="0" algn="just">
              <a:lnSpc>
                <a:spcPts val="1200"/>
              </a:lnSpc>
              <a:spcBef>
                <a:spcPts val="0"/>
              </a:spcBef>
              <a:buNone/>
            </a:pPr>
            <a:r>
              <a:rPr lang="de-DE" sz="4000" dirty="0">
                <a:solidFill>
                  <a:schemeClr val="tx1"/>
                </a:solidFill>
              </a:rPr>
              <a:t>Um unsere Teamarbeit ständig weiterzuentwickeln nutzen wir auch externe Angebote wie das Teamcoaching, Supervision, Beratung durch Fachkräfte und die Zusammenarbeit mit Institutionen.</a:t>
            </a:r>
          </a:p>
          <a:p>
            <a:pPr marL="0" indent="0" algn="just">
              <a:lnSpc>
                <a:spcPts val="1200"/>
              </a:lnSpc>
              <a:spcBef>
                <a:spcPts val="0"/>
              </a:spcBef>
              <a:buNone/>
            </a:pPr>
            <a:r>
              <a:rPr lang="de-DE" sz="4000" dirty="0">
                <a:solidFill>
                  <a:schemeClr val="tx1"/>
                </a:solidFill>
              </a:rPr>
              <a:t> </a:t>
            </a:r>
          </a:p>
          <a:p>
            <a:pPr marL="0" indent="0" algn="just">
              <a:lnSpc>
                <a:spcPts val="1200"/>
              </a:lnSpc>
              <a:spcBef>
                <a:spcPts val="0"/>
              </a:spcBef>
              <a:buNone/>
            </a:pPr>
            <a:r>
              <a:rPr lang="de-DE" sz="4000" dirty="0">
                <a:solidFill>
                  <a:schemeClr val="tx1"/>
                </a:solidFill>
              </a:rPr>
              <a:t>Bei der gesamten Teamarbeit kommt unserer Leitung eine besondere Rolle zu. Sie hat die Betriebsverantwortung und in dieser Hinsicht eine Vorbildfunktion. Sie begleitet, coacht die einzelnen Mitarbeiter/innen und das Team, regt Evaluationsprozesse an und begleitet diese fachlich. Sie achtet gemeinsam mit dem Träger darauf, dass allen Mitarbeiter/innen das notwendige professionelle Handwerkszeug  zur Verfügung gestellt wird.</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Basierend auf großem Vertrauen und gegenseitiger Wertschätzung gelingt uns eine ausgewogene und professionelle Zusammenarbeit.</a:t>
            </a:r>
          </a:p>
          <a:p>
            <a:pPr marL="0" indent="0" algn="just">
              <a:lnSpc>
                <a:spcPts val="1200"/>
              </a:lnSpc>
              <a:spcBef>
                <a:spcPts val="0"/>
              </a:spcBef>
              <a:buNone/>
            </a:pPr>
            <a:br>
              <a:rPr lang="de-DE" sz="4800" b="1" dirty="0">
                <a:solidFill>
                  <a:schemeClr val="tx1"/>
                </a:solidFill>
              </a:rPr>
            </a:br>
            <a:br>
              <a:rPr lang="de-DE" sz="4800" b="1" dirty="0">
                <a:solidFill>
                  <a:schemeClr val="tx1"/>
                </a:solidFill>
              </a:rPr>
            </a:br>
            <a:endParaRPr lang="de-DE" sz="4800" b="1" dirty="0">
              <a:solidFill>
                <a:schemeClr val="tx1"/>
              </a:solidFill>
            </a:endParaRPr>
          </a:p>
          <a:p>
            <a:pPr marL="0" indent="0">
              <a:buNone/>
            </a:pPr>
            <a:endParaRPr lang="de-DE" sz="4800" dirty="0">
              <a:solidFill>
                <a:schemeClr val="tx1"/>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687" y="568995"/>
            <a:ext cx="1109010"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t>37</a:t>
            </a:r>
          </a:p>
        </p:txBody>
      </p:sp>
    </p:spTree>
    <p:extLst>
      <p:ext uri="{BB962C8B-B14F-4D97-AF65-F5344CB8AC3E}">
        <p14:creationId xmlns:p14="http://schemas.microsoft.com/office/powerpoint/2010/main" val="1894380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4. WIR – das Team der Kita Neukirch</a:t>
            </a:r>
          </a:p>
          <a:p>
            <a:pPr marL="0" lv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4.2  Qualifizierung -  Weiterbildung und Fortbildungszeiträume</a:t>
            </a:r>
          </a:p>
          <a:p>
            <a:pPr marL="0" indent="0">
              <a:buNone/>
            </a:pPr>
            <a:endParaRPr lang="de-DE" sz="4800" dirty="0">
              <a:solidFill>
                <a:schemeClr val="tx1"/>
              </a:solidFill>
            </a:endParaRPr>
          </a:p>
          <a:p>
            <a:pPr marL="0" indent="0">
              <a:buNone/>
            </a:pPr>
            <a:endParaRPr lang="de-DE" sz="4800" dirty="0">
              <a:solidFill>
                <a:schemeClr val="tx1"/>
              </a:solidFill>
            </a:endParaRPr>
          </a:p>
          <a:p>
            <a:pPr marL="0" indent="0">
              <a:buNone/>
            </a:pPr>
            <a:endParaRPr lang="de-DE" sz="4800" dirty="0">
              <a:solidFill>
                <a:schemeClr val="tx1"/>
              </a:solidFill>
            </a:endParaRPr>
          </a:p>
          <a:p>
            <a:pPr marL="0" indent="0">
              <a:buNone/>
            </a:pPr>
            <a:endParaRPr lang="de-DE" sz="4800" b="1" dirty="0">
              <a:solidFill>
                <a:schemeClr val="tx1"/>
              </a:solidFill>
            </a:endParaRPr>
          </a:p>
          <a:p>
            <a:pPr marL="0" indent="0" algn="just">
              <a:lnSpc>
                <a:spcPts val="1200"/>
              </a:lnSpc>
              <a:spcBef>
                <a:spcPts val="0"/>
              </a:spcBef>
              <a:buNone/>
            </a:pPr>
            <a:r>
              <a:rPr lang="de-DE" sz="4000" dirty="0">
                <a:solidFill>
                  <a:schemeClr val="tx1"/>
                </a:solidFill>
              </a:rPr>
              <a:t>„Eine nachhaltig, kontinuierliche Weiterentwicklung der pädagogischen  und strukturellen Qualität erfordert von allen pädagogischen </a:t>
            </a:r>
          </a:p>
          <a:p>
            <a:pPr marL="0" indent="0" algn="just">
              <a:lnSpc>
                <a:spcPts val="1200"/>
              </a:lnSpc>
              <a:spcBef>
                <a:spcPts val="0"/>
              </a:spcBef>
              <a:buNone/>
            </a:pPr>
            <a:r>
              <a:rPr lang="de-DE" sz="4000" dirty="0">
                <a:solidFill>
                  <a:schemeClr val="tx1"/>
                </a:solidFill>
              </a:rPr>
              <a:t>  Mitarbeiter/innen die Bereitschaft, sich regelmäßig entsprechend ihrer Qualifikation fortzubilden.“</a:t>
            </a:r>
          </a:p>
          <a:p>
            <a:pPr marL="0" indent="0" algn="just">
              <a:lnSpc>
                <a:spcPts val="1200"/>
              </a:lnSpc>
              <a:spcBef>
                <a:spcPts val="0"/>
              </a:spcBef>
              <a:buNone/>
            </a:pPr>
            <a:br>
              <a:rPr lang="de-DE" sz="4000" dirty="0">
                <a:solidFill>
                  <a:schemeClr val="tx1"/>
                </a:solidFill>
              </a:rPr>
            </a:br>
            <a:r>
              <a:rPr lang="de-DE" sz="4000" dirty="0">
                <a:solidFill>
                  <a:schemeClr val="tx1"/>
                </a:solidFill>
              </a:rPr>
              <a:t>Jeder Fachkraft, in unserem Hause, stehen im Jahr Fort- oder Weiterbildungstage zur Verfügung. Dazu erstellen wir gemeinsam mit der Leitung und dem Träger einen Jahresfortbildungsplan. Wir achten darauf, dass die notwendige Weiterqualifizierung jedes/r Mitarbeiter/in fachlich relevante  Bezüge entsprechend seines/ihres Tätigkeitsfeldes aufweist. </a:t>
            </a:r>
          </a:p>
          <a:p>
            <a:pPr marL="0" indent="0" algn="just">
              <a:lnSpc>
                <a:spcPts val="1200"/>
              </a:lnSpc>
              <a:spcBef>
                <a:spcPts val="0"/>
              </a:spcBef>
              <a:buNone/>
            </a:pPr>
            <a:r>
              <a:rPr lang="de-DE" sz="4000" dirty="0">
                <a:solidFill>
                  <a:schemeClr val="tx1"/>
                </a:solidFill>
              </a:rPr>
              <a:t>So gewährleisten wir eine nachhaltige Weiterqualifizierung und stellen uns zudem sowohl den beruflichen, wie auch den persönlichen Herausforderungen des pädagogischen Alltages. </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Gemeinsame pädagogische Fortbildungs-, Team- und Planungstage dienen dazu, die Teamarbeit kontinuierlich zu verbessern und eine professionelle Planung vorzunehmen. Dadurch schärfen wir den Blick für die Ziele der Einrichtung stets aufs Neue und können neue Impulse in der pädagogischen Arbeit setzen. Außerdem ergibt sich dadurch die Möglichkeit das Konzept der Kita regelmäßig zu bewerten, zu erweitern oder bereits beschriebene konzeptionelle und pädagogische  Ziele nachhaltig zu unterstreichen.</a:t>
            </a:r>
          </a:p>
          <a:p>
            <a:pPr marL="0" indent="0" algn="just">
              <a:lnSpc>
                <a:spcPts val="1200"/>
              </a:lnSpc>
              <a:spcBef>
                <a:spcPts val="0"/>
              </a:spcBef>
              <a:buNone/>
            </a:pPr>
            <a:r>
              <a:rPr lang="de-DE" sz="4000" dirty="0">
                <a:solidFill>
                  <a:schemeClr val="tx1"/>
                </a:solidFill>
              </a:rPr>
              <a:t>Wichtig ist uns dabei stets die enge Zusammenarbeit und der Austausch mit unserem Träger, ihn einzuladen, zu informieren und  miteinzubinden.</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400" b="1" u="sng" dirty="0">
                <a:solidFill>
                  <a:schemeClr val="tx1"/>
                </a:solidFill>
              </a:rPr>
              <a:t>Ziele:</a:t>
            </a:r>
          </a:p>
          <a:p>
            <a:pPr marL="0" indent="0" algn="just">
              <a:lnSpc>
                <a:spcPts val="1200"/>
              </a:lnSpc>
              <a:spcBef>
                <a:spcPts val="0"/>
              </a:spcBef>
              <a:buNone/>
            </a:pPr>
            <a:endParaRPr lang="de-DE" sz="4000" u="sng" dirty="0">
              <a:solidFill>
                <a:schemeClr val="tx1"/>
              </a:solidFill>
            </a:endParaRPr>
          </a:p>
          <a:p>
            <a:pPr algn="just">
              <a:lnSpc>
                <a:spcPts val="1200"/>
              </a:lnSpc>
              <a:spcBef>
                <a:spcPts val="0"/>
              </a:spcBef>
            </a:pPr>
            <a:r>
              <a:rPr lang="de-DE" sz="4000" dirty="0">
                <a:solidFill>
                  <a:schemeClr val="tx1"/>
                </a:solidFill>
              </a:rPr>
              <a:t>Jede Mitarbeiterin bildet sich entsprechend ihrer Qualifikation in Eigenverantwortung beruflich fort.</a:t>
            </a:r>
          </a:p>
          <a:p>
            <a:pPr algn="just">
              <a:lnSpc>
                <a:spcPts val="1200"/>
              </a:lnSpc>
              <a:spcBef>
                <a:spcPts val="0"/>
              </a:spcBef>
            </a:pPr>
            <a:r>
              <a:rPr lang="de-DE" sz="4000" dirty="0">
                <a:solidFill>
                  <a:schemeClr val="tx1"/>
                </a:solidFill>
              </a:rPr>
              <a:t>Jede Mitarbeiterin eignet sich  neue wissenschaftliche Erkenntnisse und Themenfelder an und setzt sich damit aktiv auseinander.</a:t>
            </a:r>
          </a:p>
          <a:p>
            <a:pPr algn="just">
              <a:lnSpc>
                <a:spcPts val="1200"/>
              </a:lnSpc>
              <a:spcBef>
                <a:spcPts val="0"/>
              </a:spcBef>
            </a:pPr>
            <a:r>
              <a:rPr lang="de-DE" sz="4000" dirty="0">
                <a:solidFill>
                  <a:schemeClr val="tx1"/>
                </a:solidFill>
              </a:rPr>
              <a:t>Jede Mitarbeiterin lernt neue Methoden, Inhalte kennen und vertieft dadurch ihr bisheriges Wissen.</a:t>
            </a:r>
          </a:p>
          <a:p>
            <a:pPr algn="just">
              <a:lnSpc>
                <a:spcPts val="1200"/>
              </a:lnSpc>
              <a:spcBef>
                <a:spcPts val="0"/>
              </a:spcBef>
            </a:pPr>
            <a:r>
              <a:rPr lang="de-DE" sz="4000" dirty="0">
                <a:solidFill>
                  <a:schemeClr val="tx1"/>
                </a:solidFill>
              </a:rPr>
              <a:t>Die Fortbildungsseminare und Inhalte stärken und unterstützen die Mitarbeiterin in ihrer täglichen Arbeit.</a:t>
            </a:r>
          </a:p>
          <a:p>
            <a:pPr algn="just">
              <a:lnSpc>
                <a:spcPts val="1200"/>
              </a:lnSpc>
              <a:spcBef>
                <a:spcPts val="0"/>
              </a:spcBef>
            </a:pPr>
            <a:r>
              <a:rPr lang="de-DE" sz="4000" dirty="0">
                <a:solidFill>
                  <a:schemeClr val="tx1"/>
                </a:solidFill>
              </a:rPr>
              <a:t>Die wesentlichen Fortbildungsinhalte und Ziele werden im Kollegenkreis weitergegeben.</a:t>
            </a:r>
          </a:p>
          <a:p>
            <a:pPr algn="just">
              <a:lnSpc>
                <a:spcPts val="1200"/>
              </a:lnSpc>
              <a:spcBef>
                <a:spcPts val="0"/>
              </a:spcBef>
            </a:pPr>
            <a:r>
              <a:rPr lang="de-DE" sz="4000" dirty="0">
                <a:solidFill>
                  <a:schemeClr val="tx1"/>
                </a:solidFill>
              </a:rPr>
              <a:t>Die unterschiedlichen Erkenntnisse fließen in die pädagogische Arbeit und die Betriebsabläufe ein und tragen im Wesentlichen mit dazu bei, dass unterschiedliche konzeptionelle Bereiche nachhaltig überprüft und qualitativ fortgeschrieben werden.</a:t>
            </a:r>
          </a:p>
          <a:p>
            <a:pPr algn="just">
              <a:lnSpc>
                <a:spcPts val="1200"/>
              </a:lnSpc>
              <a:spcBef>
                <a:spcPts val="0"/>
              </a:spcBef>
            </a:pPr>
            <a:r>
              <a:rPr lang="de-DE" sz="4000" dirty="0">
                <a:solidFill>
                  <a:schemeClr val="tx1"/>
                </a:solidFill>
              </a:rPr>
              <a:t>Jede </a:t>
            </a:r>
            <a:r>
              <a:rPr lang="de-DE" sz="4000" dirty="0">
                <a:solidFill>
                  <a:prstClr val="black"/>
                </a:solidFill>
              </a:rPr>
              <a:t>Mitarbeiterin kommt ihrer Verpflichtung nach, an allen angeordneten Fortbildungsveranstaltungen teilzunehmen.</a:t>
            </a:r>
          </a:p>
          <a:p>
            <a:pPr algn="just">
              <a:lnSpc>
                <a:spcPts val="1200"/>
              </a:lnSpc>
              <a:spcBef>
                <a:spcPts val="0"/>
              </a:spcBef>
              <a:buFont typeface="Arial" panose="020B0604020202020204" pitchFamily="34" charset="0"/>
              <a:buChar char="•"/>
            </a:pPr>
            <a:endParaRPr lang="de-DE" sz="4000" dirty="0">
              <a:solidFill>
                <a:schemeClr val="tx1"/>
              </a:solidFill>
            </a:endParaRPr>
          </a:p>
          <a:p>
            <a:pPr marL="0" indent="0">
              <a:lnSpc>
                <a:spcPts val="1200"/>
              </a:lnSpc>
              <a:spcBef>
                <a:spcPts val="0"/>
              </a:spcBef>
              <a:buNone/>
            </a:pPr>
            <a:br>
              <a:rPr lang="de-DE" sz="4000" b="1" dirty="0">
                <a:solidFill>
                  <a:schemeClr val="tx1"/>
                </a:solidFill>
              </a:rPr>
            </a:br>
            <a:br>
              <a:rPr lang="de-DE" sz="4800" b="1" dirty="0">
                <a:solidFill>
                  <a:schemeClr val="tx1"/>
                </a:solidFill>
              </a:rPr>
            </a:br>
            <a:endParaRPr lang="de-DE" sz="4800" b="1" dirty="0">
              <a:solidFill>
                <a:schemeClr val="tx1"/>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68975"/>
            <a:ext cx="1109010"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r>
              <a:rPr lang="de-DE" dirty="0"/>
              <a:t>38</a:t>
            </a:r>
          </a:p>
        </p:txBody>
      </p:sp>
    </p:spTree>
    <p:extLst>
      <p:ext uri="{BB962C8B-B14F-4D97-AF65-F5344CB8AC3E}">
        <p14:creationId xmlns:p14="http://schemas.microsoft.com/office/powerpoint/2010/main" val="259382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4128" y="260648"/>
            <a:ext cx="3008313" cy="1162050"/>
          </a:xfrm>
        </p:spPr>
        <p:txBody>
          <a:bodyPr>
            <a:normAutofit fontScale="90000"/>
          </a:bodyPr>
          <a:lstStyle/>
          <a:p>
            <a:pPr algn="r"/>
            <a:r>
              <a:rPr lang="de-DE" dirty="0"/>
              <a:t>                                                 </a:t>
            </a:r>
            <a:br>
              <a:rPr lang="de-DE" dirty="0"/>
            </a:br>
            <a:br>
              <a:rPr lang="de-DE" dirty="0"/>
            </a:br>
            <a:r>
              <a:rPr lang="de-DE" dirty="0">
                <a:solidFill>
                  <a:schemeClr val="accent6"/>
                </a:solidFill>
              </a:rPr>
              <a:t>Vorwort</a:t>
            </a:r>
            <a:br>
              <a:rPr lang="de-DE" sz="1200" dirty="0">
                <a:solidFill>
                  <a:schemeClr val="accent6"/>
                </a:solidFill>
              </a:rPr>
            </a:br>
            <a:br>
              <a:rPr lang="de-DE" dirty="0"/>
            </a:br>
            <a:endParaRPr lang="de-DE" dirty="0"/>
          </a:p>
        </p:txBody>
      </p:sp>
      <p:sp>
        <p:nvSpPr>
          <p:cNvPr id="3" name="Inhaltsplatzhalter 2"/>
          <p:cNvSpPr>
            <a:spLocks noGrp="1"/>
          </p:cNvSpPr>
          <p:nvPr>
            <p:ph sz="quarter" idx="13"/>
          </p:nvPr>
        </p:nvSpPr>
        <p:spPr>
          <a:xfrm>
            <a:off x="914400" y="381000"/>
            <a:ext cx="6897960" cy="6144344"/>
          </a:xfrm>
        </p:spPr>
        <p:txBody>
          <a:bodyPr>
            <a:normAutofit fontScale="62500" lnSpcReduction="20000"/>
          </a:bodyPr>
          <a:lstStyle/>
          <a:p>
            <a:pPr marL="0" indent="0" algn="just">
              <a:buNone/>
            </a:pPr>
            <a:endParaRPr lang="de-DE" sz="1100" dirty="0"/>
          </a:p>
          <a:p>
            <a:pPr marL="0" indent="0" algn="just">
              <a:lnSpc>
                <a:spcPts val="1200"/>
              </a:lnSpc>
              <a:spcBef>
                <a:spcPts val="0"/>
              </a:spcBef>
              <a:buNone/>
            </a:pPr>
            <a:r>
              <a:rPr lang="de-DE" sz="1800" b="1" dirty="0">
                <a:solidFill>
                  <a:prstClr val="black"/>
                </a:solidFill>
              </a:rPr>
              <a:t>Vorwort</a:t>
            </a:r>
          </a:p>
          <a:p>
            <a:pPr marL="0" indent="0" algn="just">
              <a:lnSpc>
                <a:spcPts val="1200"/>
              </a:lnSpc>
              <a:spcBef>
                <a:spcPts val="0"/>
              </a:spcBef>
              <a:buNone/>
            </a:pPr>
            <a:endParaRPr lang="de-DE" sz="1800" dirty="0"/>
          </a:p>
          <a:p>
            <a:pPr marL="0" indent="0" algn="just">
              <a:lnSpc>
                <a:spcPts val="1200"/>
              </a:lnSpc>
              <a:spcBef>
                <a:spcPts val="0"/>
              </a:spcBef>
              <a:buNone/>
            </a:pPr>
            <a:r>
              <a:rPr lang="de-DE" sz="1600" dirty="0">
                <a:solidFill>
                  <a:schemeClr val="tx1"/>
                </a:solidFill>
              </a:rPr>
              <a:t>Als Träger unserer Kindertagesstätte der Gemeinde Neukirch tragen wir seit nun mehr als 50 Jahren eine große gesellschaftliche Verantwortung. Wir sind uns dessen bewusst und stellen uns täglich aufs Neue dieser Verantwortung. Deshalb haben wir gemeinsam mit unseren Mitarbeitern das Leitbild und die Konzeption mit entwickelt. </a:t>
            </a:r>
          </a:p>
          <a:p>
            <a:pPr marL="0" indent="0" algn="just">
              <a:lnSpc>
                <a:spcPts val="1100"/>
              </a:lnSpc>
              <a:spcBef>
                <a:spcPts val="0"/>
              </a:spcBef>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Die pädagogische Arbeit in der Kita beruht auf klaren Zielformulierungen, Grundsätzen und Werten. Diese spiegeln sich in der Fachlichkeit einer jeden Mitarbeiterin</a:t>
            </a:r>
            <a:r>
              <a:rPr lang="de-DE" sz="1300" i="1" baseline="30000" dirty="0">
                <a:solidFill>
                  <a:prstClr val="black"/>
                </a:solidFill>
              </a:rPr>
              <a:t>* </a:t>
            </a:r>
            <a:r>
              <a:rPr lang="de-DE" sz="1000" i="1" baseline="30000" dirty="0">
                <a:solidFill>
                  <a:prstClr val="black"/>
                </a:solidFill>
              </a:rPr>
              <a:t> </a:t>
            </a:r>
            <a:r>
              <a:rPr lang="de-DE" sz="1600" dirty="0">
                <a:solidFill>
                  <a:schemeClr val="tx1"/>
                </a:solidFill>
              </a:rPr>
              <a:t>und deren Arbeitshaltung wieder. Diese fließt selbstverständlich in die Zusammenarbeit mit Eltern, anderen Institutionen, weiteren Partnern und der Öffentlichkeit mit ein. Auf Grund einer 50-jährigen engen Verbundenheit zur Gemeinde und ihren Bürgerinnen und Bürgern wird das soziale Miteinander aktiv gelebt. Alle Mitarbeiter/innen, aber auch wir als Träger identifizieren uns mit diesem professionellem Handeln.</a:t>
            </a:r>
          </a:p>
          <a:p>
            <a:pPr marL="0" indent="0" algn="just">
              <a:lnSpc>
                <a:spcPts val="1100"/>
              </a:lnSpc>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Der „Orientierungsplan für Bildung und Erziehung in baden-württembergischen Kindergärten und weiteren Kindertageseinrichtungen“ macht konkrete Aussagen zu den Qualitätsanforderungen. Aus diesem Grund hat unsere Kita ein funktionales Qualitätshandbuch, in dem alle konkreten Arbeitsschritte und Arbeitsabläufe beschrieben und zielgenau formuliert sind.</a:t>
            </a:r>
          </a:p>
          <a:p>
            <a:pPr marL="0" indent="0" algn="just">
              <a:lnSpc>
                <a:spcPts val="1100"/>
              </a:lnSpc>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Die Ihnen vorliegende Konzeption trifft klare Aussagen zu inhaltlichen Schwerpunkten der pädagogischen Arbeit in unserem Hause und zeigt konkrete Schritte im Bezug auf den Orientierungsplan im Zusammenspiel mit dem Kita Alltag auf. Sie werden erkennen, dass über die täglichen Aufgaben und Anforderungen nachgedacht, zielführend gearbeitet, reflektiert wird und eine kontinuierliche Evaluation stattfindet. Die Konzeption spiegelt die Realität wieder, verzichtet dabei auf bloße Absichtserklärungen und verdeutlicht unverwechselbar das Profil unserer Einrichtung. </a:t>
            </a:r>
          </a:p>
          <a:p>
            <a:pPr marL="0" indent="0" algn="just">
              <a:lnSpc>
                <a:spcPts val="1100"/>
              </a:lnSpc>
              <a:spcBef>
                <a:spcPts val="0"/>
              </a:spcBef>
              <a:buNone/>
            </a:pPr>
            <a:r>
              <a:rPr lang="de-DE" sz="1600" dirty="0">
                <a:solidFill>
                  <a:schemeClr val="tx1"/>
                </a:solidFill>
              </a:rPr>
              <a:t>Impulse, Anregungen und Forderungen zu den Zielformulierungen ergeben sich dabei stets aus der täglichen Arbeit mit den Kindern, Eltern, weiteren Partnern, dem Team und uns als Träger.</a:t>
            </a:r>
          </a:p>
          <a:p>
            <a:pPr marL="0" indent="0" algn="just">
              <a:lnSpc>
                <a:spcPts val="1100"/>
              </a:lnSpc>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Die Leitung nimmt ihre Führungsaufgaben konkret wahr, indem sie beruhend auf dieser Grundlagen die Qualität der Arbeit einer jeden Mitarbeiterin und  des Gesamtteams  immer wieder aufs Neue überprüft.</a:t>
            </a:r>
          </a:p>
          <a:p>
            <a:pPr marL="0" indent="0" algn="just">
              <a:lnSpc>
                <a:spcPts val="1100"/>
              </a:lnSpc>
              <a:spcBef>
                <a:spcPts val="0"/>
              </a:spcBef>
              <a:buNone/>
            </a:pPr>
            <a:r>
              <a:rPr lang="de-DE" sz="1600" dirty="0">
                <a:solidFill>
                  <a:schemeClr val="tx1"/>
                </a:solidFill>
              </a:rPr>
              <a:t>Auch die Zusammenarbeit zwischen Träger und Leitung sowie der Gemeinde und anderer Institutionen unterliegen diesem prüfenden Blick.</a:t>
            </a:r>
          </a:p>
          <a:p>
            <a:pPr marL="0" indent="0" algn="just">
              <a:lnSpc>
                <a:spcPts val="1100"/>
              </a:lnSpc>
              <a:spcBef>
                <a:spcPts val="0"/>
              </a:spcBef>
              <a:buNone/>
            </a:pPr>
            <a:r>
              <a:rPr lang="de-DE" sz="1600" dirty="0">
                <a:solidFill>
                  <a:schemeClr val="tx1"/>
                </a:solidFill>
              </a:rPr>
              <a:t>Ihnen als Eltern und Kunden soll es Sicherheit geben, dass in Ihrer Kindertagesstätte qualitativ gut gearbeitet wird.</a:t>
            </a:r>
          </a:p>
          <a:p>
            <a:pPr marL="0" indent="0" algn="just">
              <a:lnSpc>
                <a:spcPts val="1100"/>
              </a:lnSpc>
              <a:spcBef>
                <a:spcPts val="0"/>
              </a:spcBef>
              <a:buNone/>
            </a:pPr>
            <a:r>
              <a:rPr lang="de-DE" sz="1600" dirty="0">
                <a:solidFill>
                  <a:schemeClr val="tx1"/>
                </a:solidFill>
              </a:rPr>
              <a:t>Wir bieten Ihnen zudem bedarfsgerechte Angebote und behalten dabei stets die Zukunft von Kindern und Familien gleicher-maßen im Auge.</a:t>
            </a:r>
          </a:p>
          <a:p>
            <a:pPr marL="0" indent="0" algn="just">
              <a:lnSpc>
                <a:spcPts val="1100"/>
              </a:lnSpc>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Wir möchten Ihnen mit unserem Leitbild und unserer Konzeption deutlich machen, auf was es uns ankommt!</a:t>
            </a:r>
          </a:p>
          <a:p>
            <a:pPr marL="0" indent="0" algn="just">
              <a:lnSpc>
                <a:spcPts val="1100"/>
              </a:lnSpc>
              <a:spcBef>
                <a:spcPts val="0"/>
              </a:spcBef>
              <a:buNone/>
            </a:pPr>
            <a:endParaRPr lang="de-DE" sz="1600" dirty="0">
              <a:solidFill>
                <a:schemeClr val="tx1"/>
              </a:solidFill>
            </a:endParaRPr>
          </a:p>
          <a:p>
            <a:pPr marL="0" indent="0" algn="just">
              <a:lnSpc>
                <a:spcPts val="1100"/>
              </a:lnSpc>
              <a:spcBef>
                <a:spcPts val="0"/>
              </a:spcBef>
              <a:buNone/>
            </a:pPr>
            <a:r>
              <a:rPr lang="de-DE" sz="1600" dirty="0">
                <a:solidFill>
                  <a:schemeClr val="tx1"/>
                </a:solidFill>
              </a:rPr>
              <a:t>Es grüßen herzlich      </a:t>
            </a:r>
          </a:p>
          <a:p>
            <a:pPr marL="0" indent="0" algn="just">
              <a:lnSpc>
                <a:spcPts val="1200"/>
              </a:lnSpc>
              <a:buNone/>
            </a:pPr>
            <a:r>
              <a:rPr lang="de-DE" sz="1600" dirty="0">
                <a:solidFill>
                  <a:schemeClr val="tx1"/>
                </a:solidFill>
              </a:rPr>
              <a:t>Reinhold Schnell, Bürgermeister und Christel Ulmer-Walz, Kita Leitung</a:t>
            </a:r>
          </a:p>
          <a:p>
            <a:pPr marL="0" indent="0" algn="just">
              <a:lnSpc>
                <a:spcPts val="1200"/>
              </a:lnSpc>
              <a:buNone/>
            </a:pPr>
            <a:endParaRPr lang="de-DE" sz="1300" dirty="0"/>
          </a:p>
          <a:p>
            <a:pPr marL="0" lvl="0" indent="0" algn="just">
              <a:lnSpc>
                <a:spcPts val="1200"/>
              </a:lnSpc>
              <a:spcBef>
                <a:spcPts val="0"/>
              </a:spcBef>
              <a:buNone/>
            </a:pPr>
            <a:r>
              <a:rPr lang="de-DE" sz="1300" i="1" baseline="30000" dirty="0">
                <a:solidFill>
                  <a:prstClr val="black"/>
                </a:solidFill>
              </a:rPr>
              <a:t>* </a:t>
            </a:r>
            <a:r>
              <a:rPr lang="de-DE" sz="1300" u="sng" dirty="0">
                <a:solidFill>
                  <a:prstClr val="black"/>
                </a:solidFill>
              </a:rPr>
              <a:t>Hinweis:</a:t>
            </a:r>
            <a:r>
              <a:rPr lang="de-DE" sz="1300" dirty="0">
                <a:solidFill>
                  <a:prstClr val="black"/>
                </a:solidFill>
              </a:rPr>
              <a:t> Mitarbeiterin steht synonym sowohl für die männliche und weibliche Form</a:t>
            </a:r>
            <a:endParaRPr lang="de-DE" sz="1300" i="1" u="sng" dirty="0">
              <a:solidFill>
                <a:prstClr val="black"/>
              </a:solidFill>
            </a:endParaRPr>
          </a:p>
        </p:txBody>
      </p:sp>
      <p:sp>
        <p:nvSpPr>
          <p:cNvPr id="5" name="Foliennummernplatzhalter 4"/>
          <p:cNvSpPr>
            <a:spLocks noGrp="1"/>
          </p:cNvSpPr>
          <p:nvPr>
            <p:ph type="sldNum" sz="quarter" idx="15"/>
          </p:nvPr>
        </p:nvSpPr>
        <p:spPr/>
        <p:txBody>
          <a:bodyPr/>
          <a:lstStyle/>
          <a:p>
            <a:r>
              <a:rPr lang="de-DE" dirty="0"/>
              <a:t>4</a:t>
            </a:r>
          </a:p>
        </p:txBody>
      </p:sp>
    </p:spTree>
    <p:extLst>
      <p:ext uri="{BB962C8B-B14F-4D97-AF65-F5344CB8AC3E}">
        <p14:creationId xmlns:p14="http://schemas.microsoft.com/office/powerpoint/2010/main" val="653457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5. Unsere Eltern und Familien</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5.1  Erziehungspartnerschaft</a:t>
            </a:r>
          </a:p>
          <a:p>
            <a:pPr marL="0" indent="0">
              <a:buNone/>
            </a:pPr>
            <a:endParaRPr lang="de-DE" sz="4800" dirty="0">
              <a:solidFill>
                <a:schemeClr val="tx1"/>
              </a:solidFill>
            </a:endParaRPr>
          </a:p>
          <a:p>
            <a:pPr marL="0" indent="0">
              <a:buNone/>
            </a:pPr>
            <a:endParaRPr lang="de-DE" sz="4800" dirty="0">
              <a:solidFill>
                <a:schemeClr val="tx1"/>
              </a:solidFill>
            </a:endParaRPr>
          </a:p>
          <a:p>
            <a:pPr marL="0" indent="0">
              <a:buNone/>
            </a:pPr>
            <a:endParaRPr lang="de-DE" sz="4800" b="1" dirty="0">
              <a:solidFill>
                <a:schemeClr val="tx1"/>
              </a:solidFill>
            </a:endParaRPr>
          </a:p>
          <a:p>
            <a:pPr marL="0" lvl="0" indent="0" algn="just">
              <a:lnSpc>
                <a:spcPts val="1200"/>
              </a:lnSpc>
              <a:spcBef>
                <a:spcPts val="0"/>
              </a:spcBef>
              <a:buNone/>
            </a:pPr>
            <a:r>
              <a:rPr lang="de-DE" sz="4000" dirty="0">
                <a:solidFill>
                  <a:prstClr val="black"/>
                </a:solidFill>
              </a:rPr>
              <a:t>Die Zusammenarbeit mit Ihnen, als Eltern, ist ein wesentlicher Bestandteil unserer Arbeit. Sie werden als Erziehungspartner über alle Belange Ihres Kindes umfassend informiert und grundsätzlich in alle wesentlichen Entscheidungen mit eingebunden.</a:t>
            </a:r>
          </a:p>
          <a:p>
            <a:pPr marL="0" lvl="0" indent="0" algn="just">
              <a:lnSpc>
                <a:spcPts val="1200"/>
              </a:lnSpc>
              <a:spcBef>
                <a:spcPts val="0"/>
              </a:spcBef>
              <a:buNone/>
            </a:pPr>
            <a:r>
              <a:rPr lang="de-DE" sz="4000" dirty="0">
                <a:solidFill>
                  <a:prstClr val="black"/>
                </a:solidFill>
              </a:rPr>
              <a:t>Mit ihrer Unterstützung können wir die professionelle Umsetzung der pädagogischen „Kernziele“ gewährleisten und so die Bildungsprozesse der Kinder anregen und unterstützen. Dabei richten wir immer auch den Blick auf das einzelne Kind, dessen Familie  und binden sein Lebensumfeld professionell mit ein. Ein klar strukturierter Tagesablauf, mit  Ritualen, Regeln und Grenzen bietet Kindern wie Eltern Halt. Dieser lässt trotzdem genügend Freiraum für den Einzelnen, dessen Bedürfnisse und Wahrung seiner persönlichen Rechte und Freiheit. Deshalb sind Sie uns als Erziehungspartner besonders wichtig.</a:t>
            </a:r>
          </a:p>
          <a:p>
            <a:pPr marL="0" lvl="0" indent="0" algn="just">
              <a:lnSpc>
                <a:spcPts val="1200"/>
              </a:lnSpc>
              <a:spcBef>
                <a:spcPts val="0"/>
              </a:spcBef>
              <a:buNone/>
            </a:pPr>
            <a:br>
              <a:rPr lang="de-DE" sz="4000" b="1" dirty="0">
                <a:solidFill>
                  <a:schemeClr val="tx1"/>
                </a:solidFill>
              </a:rPr>
            </a:br>
            <a:r>
              <a:rPr lang="de-DE" sz="4000" i="1" dirty="0">
                <a:solidFill>
                  <a:prstClr val="black"/>
                </a:solidFill>
              </a:rPr>
              <a:t>„Der Übergang aus der Familie in die Kindertageseinrichtung stellt eine erhebliche Herausforderung für jedes Kind dar und ermöglich gleichzeitig besonders intensive Entwicklungsschritte. Es ist eine Leistung, sich in einer neuen Umgebung zurecht zu finden.“ Das bedarf eines Austausches und einer engen Abstimmung zwischen den Erziehungspartnern Eltern und Kita, deshalb nehmen wir sie als kompetente Erziehungspartner auf Augenhöhe wahr.“    </a:t>
            </a:r>
            <a:r>
              <a:rPr lang="de-DE" i="1" baseline="30000" dirty="0">
                <a:solidFill>
                  <a:prstClr val="black"/>
                </a:solidFill>
              </a:rPr>
              <a:t>2 </a:t>
            </a:r>
            <a:r>
              <a:rPr lang="de-DE" dirty="0">
                <a:solidFill>
                  <a:prstClr val="black"/>
                </a:solidFill>
              </a:rPr>
              <a:t>Ministerium für Kultus, Jugend und Sport Baden-Württemberg (Hrsg.) (2014). Orientierungsplan für Bildung und Erziehung , S. 74.</a:t>
            </a:r>
          </a:p>
          <a:p>
            <a:pPr marL="0" indent="0">
              <a:lnSpc>
                <a:spcPts val="1200"/>
              </a:lnSpc>
              <a:spcBef>
                <a:spcPts val="0"/>
              </a:spcBef>
              <a:buNone/>
            </a:pPr>
            <a:endParaRPr lang="de-DE" sz="4000" i="1" dirty="0">
              <a:solidFill>
                <a:prstClr val="black"/>
              </a:solidFill>
            </a:endParaRPr>
          </a:p>
          <a:p>
            <a:pPr marL="0" indent="0" algn="just">
              <a:lnSpc>
                <a:spcPts val="1200"/>
              </a:lnSpc>
              <a:buNone/>
            </a:pPr>
            <a:endParaRPr lang="de-DE" sz="4400" b="1" dirty="0">
              <a:solidFill>
                <a:schemeClr val="tx1"/>
              </a:solidFill>
            </a:endParaRPr>
          </a:p>
          <a:p>
            <a:pPr marL="0" indent="0" algn="just">
              <a:lnSpc>
                <a:spcPts val="1200"/>
              </a:lnSpc>
              <a:spcBef>
                <a:spcPts val="0"/>
              </a:spcBef>
              <a:buNone/>
            </a:pPr>
            <a:r>
              <a:rPr lang="de-DE" sz="4400" b="1" dirty="0">
                <a:solidFill>
                  <a:schemeClr val="tx1"/>
                </a:solidFill>
              </a:rPr>
              <a:t>Wir unterstützen Sie als Eltern und Familien</a:t>
            </a:r>
          </a:p>
          <a:p>
            <a:pPr marL="0" indent="0" algn="just">
              <a:lnSpc>
                <a:spcPts val="1200"/>
              </a:lnSpc>
              <a:spcBef>
                <a:spcPts val="0"/>
              </a:spcBef>
              <a:buNone/>
            </a:pPr>
            <a:r>
              <a:rPr lang="de-DE" sz="4000" dirty="0">
                <a:solidFill>
                  <a:schemeClr val="tx1"/>
                </a:solidFill>
              </a:rPr>
              <a:t>Im Alltag, bei der Erziehung, Bildung  und Betreuung ihrer Kinder helfen wir ihnen Familie und Berufsleben zu vereinbaren. </a:t>
            </a:r>
            <a:br>
              <a:rPr lang="de-DE" sz="4000" dirty="0">
                <a:solidFill>
                  <a:schemeClr val="tx1"/>
                </a:solidFill>
              </a:rPr>
            </a:br>
            <a:r>
              <a:rPr lang="de-DE" sz="4000" dirty="0">
                <a:solidFill>
                  <a:schemeClr val="tx1"/>
                </a:solidFill>
              </a:rPr>
              <a:t>Bereits mit der Geburt ihres Kindes erhalten sie ausführliche Informationen über mögliche Angebote der Gemeinde. All jährlich versenden wir Fragebögen um ihren aktuellen Bedarf möglichst genau ermitteln zu können.</a:t>
            </a:r>
          </a:p>
          <a:p>
            <a:pPr marL="0" indent="0">
              <a:lnSpc>
                <a:spcPts val="1200"/>
              </a:lnSpc>
              <a:spcBef>
                <a:spcPts val="0"/>
              </a:spcBef>
              <a:buNone/>
            </a:pPr>
            <a:endParaRPr lang="de-DE" sz="4000" dirty="0">
              <a:solidFill>
                <a:schemeClr val="tx1"/>
              </a:solidFill>
            </a:endParaRPr>
          </a:p>
          <a:p>
            <a:pPr marL="0" lvl="0" indent="0">
              <a:lnSpc>
                <a:spcPts val="1200"/>
              </a:lnSpc>
              <a:spcBef>
                <a:spcPts val="0"/>
              </a:spcBef>
              <a:buNone/>
            </a:pPr>
            <a:r>
              <a:rPr lang="de-DE" sz="4400" b="1" dirty="0">
                <a:solidFill>
                  <a:prstClr val="black"/>
                </a:solidFill>
              </a:rPr>
              <a:t>Einbindung in unseren Alltag</a:t>
            </a:r>
          </a:p>
          <a:p>
            <a:pPr marL="0" lvl="0" indent="0" algn="just">
              <a:lnSpc>
                <a:spcPts val="1200"/>
              </a:lnSpc>
              <a:spcBef>
                <a:spcPts val="0"/>
              </a:spcBef>
              <a:buNone/>
            </a:pPr>
            <a:r>
              <a:rPr lang="de-DE" sz="4000" dirty="0">
                <a:solidFill>
                  <a:prstClr val="black"/>
                </a:solidFill>
              </a:rPr>
              <a:t>Wir laden unsere Eltern und Familien immer wieder ein an verschieden Aktionen und Festen in der Kita teilzunehmen. Begrüßen sie als Experten bestimmter Themenbereiche oder  freuen uns, wenn sie Zeit finden uns ihr berufliches  Fachwissen zur Verfügung zustellen.  Auch ist es bei uns möglich an abgesprochenen Tagen in der Gruppe ihres Kindes zu hospitieren um so den pädagogischen Alltag ihres Kindes zu erleben und einen besseren Einblick zu bekommen. </a:t>
            </a:r>
          </a:p>
          <a:p>
            <a:pPr marL="0" indent="0">
              <a:lnSpc>
                <a:spcPts val="1200"/>
              </a:lnSpc>
              <a:buNone/>
            </a:pPr>
            <a:endParaRPr lang="de-DE" sz="4000" dirty="0">
              <a:solidFill>
                <a:schemeClr val="tx1"/>
              </a:solidFill>
            </a:endParaRPr>
          </a:p>
          <a:p>
            <a:pPr marL="0" lvl="0" indent="0" algn="just">
              <a:lnSpc>
                <a:spcPts val="1200"/>
              </a:lnSpc>
              <a:spcBef>
                <a:spcPts val="0"/>
              </a:spcBef>
              <a:buNone/>
            </a:pPr>
            <a:br>
              <a:rPr lang="de-DE" sz="4800" b="1" dirty="0">
                <a:solidFill>
                  <a:srgbClr val="3E3D2D"/>
                </a:solidFill>
              </a:rPr>
            </a:br>
            <a:endParaRPr lang="de-DE" sz="4800" b="1"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descr="http://www.ratgeberzentrale.de/uploads/tx_news/14800_22481_Bi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41" y="568974"/>
            <a:ext cx="1482318"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liennummernplatzhalter 2"/>
          <p:cNvSpPr>
            <a:spLocks noGrp="1"/>
          </p:cNvSpPr>
          <p:nvPr>
            <p:ph type="sldNum" sz="quarter" idx="11"/>
          </p:nvPr>
        </p:nvSpPr>
        <p:spPr/>
        <p:txBody>
          <a:bodyPr/>
          <a:lstStyle/>
          <a:p>
            <a:r>
              <a:rPr lang="de-DE" dirty="0"/>
              <a:t>39</a:t>
            </a:r>
          </a:p>
        </p:txBody>
      </p:sp>
    </p:spTree>
    <p:extLst>
      <p:ext uri="{BB962C8B-B14F-4D97-AF65-F5344CB8AC3E}">
        <p14:creationId xmlns:p14="http://schemas.microsoft.com/office/powerpoint/2010/main" val="3084347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5. Unsere Eltern und Familien</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5.2  Kommunikation, Information und Elternbildungsangebote</a:t>
            </a:r>
          </a:p>
          <a:p>
            <a:pPr marL="0" indent="0">
              <a:buNone/>
            </a:pPr>
            <a:endParaRPr lang="de-DE" sz="4800" dirty="0"/>
          </a:p>
          <a:p>
            <a:pPr marL="0" indent="0">
              <a:buNone/>
            </a:pPr>
            <a:endParaRPr lang="de-DE" sz="4800" dirty="0">
              <a:solidFill>
                <a:srgbClr val="3E3D2D"/>
              </a:solidFill>
            </a:endParaRPr>
          </a:p>
          <a:p>
            <a:pPr marL="0" lvl="0" indent="0">
              <a:lnSpc>
                <a:spcPts val="1200"/>
              </a:lnSpc>
              <a:spcBef>
                <a:spcPts val="0"/>
              </a:spcBef>
              <a:buNone/>
            </a:pPr>
            <a:r>
              <a:rPr lang="de-DE" sz="4800" b="1" dirty="0">
                <a:solidFill>
                  <a:schemeClr val="tx1"/>
                </a:solidFill>
              </a:rPr>
              <a:t> </a:t>
            </a:r>
            <a:br>
              <a:rPr lang="de-DE" sz="4800" b="1" dirty="0">
                <a:solidFill>
                  <a:schemeClr val="tx1"/>
                </a:solidFill>
              </a:rPr>
            </a:br>
            <a:r>
              <a:rPr lang="de-DE" sz="4400" b="1" dirty="0">
                <a:solidFill>
                  <a:prstClr val="black"/>
                </a:solidFill>
              </a:rPr>
              <a:t>Kommunikation</a:t>
            </a:r>
          </a:p>
          <a:p>
            <a:pPr marL="0" lvl="0" indent="0">
              <a:lnSpc>
                <a:spcPts val="1200"/>
              </a:lnSpc>
              <a:spcBef>
                <a:spcPts val="0"/>
              </a:spcBef>
              <a:buNone/>
            </a:pPr>
            <a:r>
              <a:rPr lang="de-DE" sz="4000" dirty="0">
                <a:solidFill>
                  <a:prstClr val="black"/>
                </a:solidFill>
              </a:rPr>
              <a:t>Sie finden in unserer Einrichtung Gehör, denn eine gute Kommunikation zwischen den Erziehungspartnern trägt im Wesentlichen dazu bei, dass sich ihr Kind und sie in der Kita wohl fühlen. Sie bringen uns mit ihren Ideen und Anregungen dazu, über den pädagogischen Alltag nachzudenken. Gegenseitige Wertschätzung und Achtung sind uns wichtig.</a:t>
            </a:r>
          </a:p>
          <a:p>
            <a:pPr marL="0" lvl="0" indent="0">
              <a:lnSpc>
                <a:spcPts val="1200"/>
              </a:lnSpc>
              <a:buNone/>
            </a:pPr>
            <a:endParaRPr lang="de-DE" sz="4400" b="1" dirty="0">
              <a:solidFill>
                <a:prstClr val="black"/>
              </a:solidFill>
            </a:endParaRPr>
          </a:p>
          <a:p>
            <a:pPr marL="0" lvl="0" indent="0">
              <a:lnSpc>
                <a:spcPts val="1320"/>
              </a:lnSpc>
              <a:spcBef>
                <a:spcPts val="0"/>
              </a:spcBef>
              <a:buNone/>
            </a:pPr>
            <a:r>
              <a:rPr lang="de-DE" sz="4400" b="1" dirty="0">
                <a:solidFill>
                  <a:prstClr val="black"/>
                </a:solidFill>
              </a:rPr>
              <a:t>Information</a:t>
            </a:r>
          </a:p>
          <a:p>
            <a:pPr marL="0" lvl="0" indent="0">
              <a:lnSpc>
                <a:spcPts val="1200"/>
              </a:lnSpc>
              <a:spcBef>
                <a:spcPts val="0"/>
              </a:spcBef>
              <a:buNone/>
            </a:pPr>
            <a:r>
              <a:rPr lang="de-DE" sz="4000" dirty="0">
                <a:solidFill>
                  <a:schemeClr val="tx1"/>
                </a:solidFill>
              </a:rPr>
              <a:t>Wir informieren Sie regelmäßig über unsere</a:t>
            </a:r>
          </a:p>
          <a:p>
            <a:pPr marL="0" lvl="0" indent="0" algn="just">
              <a:lnSpc>
                <a:spcPts val="1200"/>
              </a:lnSpc>
              <a:spcBef>
                <a:spcPts val="0"/>
              </a:spcBef>
              <a:buNone/>
            </a:pPr>
            <a:r>
              <a:rPr lang="de-DE" sz="4000" dirty="0">
                <a:solidFill>
                  <a:schemeClr val="tx1"/>
                </a:solidFill>
              </a:rPr>
              <a:t>1.    Kita Info, die ca. 5x im Jahr erscheint. Über diese erhalten Sie Einblick in unser Jahresthema </a:t>
            </a:r>
            <a:r>
              <a:rPr lang="de-DE" sz="4000" u="sng" dirty="0">
                <a:solidFill>
                  <a:schemeClr val="tx1"/>
                </a:solidFill>
              </a:rPr>
              <a:t>und</a:t>
            </a:r>
          </a:p>
          <a:p>
            <a:pPr marL="0" lvl="0" indent="0" algn="just">
              <a:lnSpc>
                <a:spcPts val="1200"/>
              </a:lnSpc>
              <a:spcBef>
                <a:spcPts val="0"/>
              </a:spcBef>
              <a:buNone/>
            </a:pPr>
            <a:r>
              <a:rPr lang="de-DE" sz="4000" dirty="0">
                <a:solidFill>
                  <a:schemeClr val="tx1"/>
                </a:solidFill>
              </a:rPr>
              <a:t>       können so die Bildungsziele und Bildungsfortschritte verfolgen,  Einladungen, Aktivitäten und Aktionen rechtzeitig einplanen, wichtige </a:t>
            </a:r>
          </a:p>
          <a:p>
            <a:pPr marL="0" lvl="0" indent="0" algn="just">
              <a:lnSpc>
                <a:spcPts val="1200"/>
              </a:lnSpc>
              <a:spcBef>
                <a:spcPts val="0"/>
              </a:spcBef>
              <a:buNone/>
            </a:pPr>
            <a:r>
              <a:rPr lang="de-DE" sz="4000" dirty="0">
                <a:solidFill>
                  <a:schemeClr val="tx1"/>
                </a:solidFill>
              </a:rPr>
              <a:t>       Termine wahrnehmen und koordinieren. </a:t>
            </a:r>
          </a:p>
          <a:p>
            <a:pPr marL="0" lvl="0" indent="0" algn="just">
              <a:lnSpc>
                <a:spcPts val="1200"/>
              </a:lnSpc>
              <a:spcBef>
                <a:spcPts val="0"/>
              </a:spcBef>
              <a:buNone/>
            </a:pPr>
            <a:r>
              <a:rPr lang="de-DE" sz="4000" dirty="0">
                <a:solidFill>
                  <a:schemeClr val="tx1"/>
                </a:solidFill>
              </a:rPr>
              <a:t>2.    Infowände in den Eingangsbereichen</a:t>
            </a:r>
          </a:p>
          <a:p>
            <a:pPr marL="0" lvl="0" indent="0" algn="just">
              <a:lnSpc>
                <a:spcPts val="1200"/>
              </a:lnSpc>
              <a:spcBef>
                <a:spcPts val="0"/>
              </a:spcBef>
              <a:buNone/>
            </a:pPr>
            <a:r>
              <a:rPr lang="de-DE" sz="4000" dirty="0">
                <a:solidFill>
                  <a:schemeClr val="tx1"/>
                </a:solidFill>
              </a:rPr>
              <a:t>3.    Homepage</a:t>
            </a:r>
          </a:p>
          <a:p>
            <a:pPr marL="0" lvl="0" indent="0" algn="just">
              <a:lnSpc>
                <a:spcPts val="1200"/>
              </a:lnSpc>
              <a:spcBef>
                <a:spcPts val="0"/>
              </a:spcBef>
              <a:buNone/>
            </a:pPr>
            <a:r>
              <a:rPr lang="de-DE" sz="4000" dirty="0">
                <a:solidFill>
                  <a:schemeClr val="tx1"/>
                </a:solidFill>
              </a:rPr>
              <a:t>4.    Konzeption und unser Leitbild</a:t>
            </a:r>
          </a:p>
          <a:p>
            <a:pPr marL="0" lvl="0" indent="0" algn="just">
              <a:lnSpc>
                <a:spcPts val="1200"/>
              </a:lnSpc>
              <a:spcBef>
                <a:spcPts val="0"/>
              </a:spcBef>
              <a:buNone/>
            </a:pPr>
            <a:r>
              <a:rPr lang="de-DE" sz="4000" dirty="0">
                <a:solidFill>
                  <a:schemeClr val="tx1"/>
                </a:solidFill>
              </a:rPr>
              <a:t>5.    Wir zusätzliche Informationsmaterialien rund um das Kind und die Familie an. </a:t>
            </a:r>
          </a:p>
          <a:p>
            <a:pPr marL="0" lvl="0" indent="0" algn="just">
              <a:lnSpc>
                <a:spcPts val="1200"/>
              </a:lnSpc>
              <a:spcBef>
                <a:spcPts val="0"/>
              </a:spcBef>
              <a:buNone/>
            </a:pPr>
            <a:r>
              <a:rPr lang="de-DE" sz="4000" dirty="0">
                <a:solidFill>
                  <a:schemeClr val="tx1"/>
                </a:solidFill>
              </a:rPr>
              <a:t>6.    Wir laden Sie regelmäßig zu themenbezogenen Elterninformationsabenden ein </a:t>
            </a:r>
          </a:p>
          <a:p>
            <a:pPr marL="0" lvl="0" indent="0" algn="just">
              <a:lnSpc>
                <a:spcPts val="1200"/>
              </a:lnSpc>
              <a:spcBef>
                <a:spcPts val="0"/>
              </a:spcBef>
              <a:buNone/>
            </a:pPr>
            <a:r>
              <a:rPr lang="de-DE" sz="4000" dirty="0">
                <a:solidFill>
                  <a:schemeClr val="tx1"/>
                </a:solidFill>
              </a:rPr>
              <a:t>7.    Wir planen gemeinsam mit unseren Elternvertretern Elternbildungsangebote zu aktuellen pädagogischen Themenkomplexen.</a:t>
            </a:r>
          </a:p>
          <a:p>
            <a:pPr marL="0" indent="0">
              <a:lnSpc>
                <a:spcPts val="1200"/>
              </a:lnSpc>
              <a:spcBef>
                <a:spcPts val="0"/>
              </a:spcBef>
              <a:buNone/>
            </a:pPr>
            <a:endParaRPr lang="de-DE" sz="4400" dirty="0">
              <a:solidFill>
                <a:schemeClr val="tx1"/>
              </a:solidFill>
            </a:endParaRPr>
          </a:p>
          <a:p>
            <a:pPr marL="0" lvl="0" indent="0">
              <a:lnSpc>
                <a:spcPts val="1440"/>
              </a:lnSpc>
              <a:spcBef>
                <a:spcPts val="0"/>
              </a:spcBef>
              <a:buNone/>
            </a:pPr>
            <a:r>
              <a:rPr lang="de-DE" sz="4400" b="1" dirty="0">
                <a:solidFill>
                  <a:prstClr val="black"/>
                </a:solidFill>
              </a:rPr>
              <a:t>Passgenaue Elternbildungsangebote sind uns ein Anliegen</a:t>
            </a:r>
          </a:p>
          <a:p>
            <a:pPr marL="0" lvl="0" indent="0" algn="just">
              <a:lnSpc>
                <a:spcPts val="1200"/>
              </a:lnSpc>
              <a:spcBef>
                <a:spcPts val="0"/>
              </a:spcBef>
              <a:buNone/>
            </a:pPr>
            <a:r>
              <a:rPr lang="de-DE" sz="4000" dirty="0">
                <a:solidFill>
                  <a:prstClr val="black"/>
                </a:solidFill>
              </a:rPr>
              <a:t>Mittels zahlreicher Instrumente wie Elternabende, Plakataktionen, Präsentationen oder Berichte in unserer regelmäßig erscheinenden Elternzeitung binden wir sie als Eltern ebenfalls ein. </a:t>
            </a:r>
          </a:p>
          <a:p>
            <a:pPr marL="0" lvl="0" indent="0" algn="just">
              <a:lnSpc>
                <a:spcPts val="1200"/>
              </a:lnSpc>
              <a:spcBef>
                <a:spcPts val="0"/>
              </a:spcBef>
              <a:buNone/>
            </a:pPr>
            <a:r>
              <a:rPr lang="de-DE" sz="4000" dirty="0">
                <a:solidFill>
                  <a:prstClr val="black"/>
                </a:solidFill>
              </a:rPr>
              <a:t>Zudem berät, unterstützt und plant unsere Elternbeirat einmal im Jahr ein passgenaues Elternbildungsangebot. Die zuvor ausgewählten Themenfelder entstammen zumeist aus einem Ideenpult des Elternbeirates, von Eltern oder Fachkräften. Dabei orientieren wir uns auch an aktuellen Fragestellungen im Erziehungsumfeld der Eltern oder Themenfeldern aus aktuellen Anlässen.</a:t>
            </a:r>
          </a:p>
          <a:p>
            <a:pPr marL="0" lvl="0" indent="0" algn="just">
              <a:lnSpc>
                <a:spcPts val="1200"/>
              </a:lnSpc>
              <a:spcBef>
                <a:spcPts val="0"/>
              </a:spcBef>
              <a:buNone/>
            </a:pPr>
            <a:r>
              <a:rPr lang="de-DE" sz="4000" dirty="0">
                <a:solidFill>
                  <a:prstClr val="black"/>
                </a:solidFill>
              </a:rPr>
              <a:t>Dabei beziehen wir Sie als Eltern aktiv ein, indem wir die ausgewählten Themen und Inhalte präsentieren und Sie mittels einer Umfrage darüber abstimmen lassen. Dadurch stellen wir, gemeinsam mit dem Elternbeirat sicher, dass sowohl die Themenfelder, Inhalte und Organisation sich möglichst nah an Ihren Interessen, Anliegen und Erziehungsfragen orientieren.</a:t>
            </a:r>
          </a:p>
          <a:p>
            <a:pPr marL="0" lvl="0" indent="0" algn="just">
              <a:lnSpc>
                <a:spcPts val="1200"/>
              </a:lnSpc>
              <a:spcBef>
                <a:spcPts val="0"/>
              </a:spcBef>
              <a:buNone/>
            </a:pPr>
            <a:endParaRPr lang="de-DE" sz="4000" dirty="0">
              <a:solidFill>
                <a:prstClr val="black"/>
              </a:solidFill>
            </a:endParaRPr>
          </a:p>
          <a:p>
            <a:pPr>
              <a:lnSpc>
                <a:spcPts val="1440"/>
              </a:lnSpc>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descr="http://www.ratgeberzentrale.de/uploads/tx_news/14800_22481_Bi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41" y="568974"/>
            <a:ext cx="1482318"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liennummernplatzhalter 2"/>
          <p:cNvSpPr>
            <a:spLocks noGrp="1"/>
          </p:cNvSpPr>
          <p:nvPr>
            <p:ph type="sldNum" sz="quarter" idx="11"/>
          </p:nvPr>
        </p:nvSpPr>
        <p:spPr/>
        <p:txBody>
          <a:bodyPr/>
          <a:lstStyle/>
          <a:p>
            <a:r>
              <a:rPr lang="de-DE" dirty="0"/>
              <a:t>40</a:t>
            </a:r>
          </a:p>
        </p:txBody>
      </p:sp>
    </p:spTree>
    <p:extLst>
      <p:ext uri="{BB962C8B-B14F-4D97-AF65-F5344CB8AC3E}">
        <p14:creationId xmlns:p14="http://schemas.microsoft.com/office/powerpoint/2010/main" val="23939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br>
              <a:rPr lang="de-DE" sz="1200" b="0" dirty="0">
                <a:effectLst/>
                <a:latin typeface="+mn-lt"/>
              </a:rPr>
            </a:br>
            <a:endParaRPr lang="de-DE" sz="1200" b="0" dirty="0">
              <a:effectLst/>
              <a:latin typeface="+mn-lt"/>
            </a:endParaRPr>
          </a:p>
        </p:txBody>
      </p:sp>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5. Unsere Eltern und Familien</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5.3  Tür-, Angel- und Elterngespräche</a:t>
            </a:r>
          </a:p>
          <a:p>
            <a:pPr marL="0" lvl="0" indent="0">
              <a:buNone/>
            </a:pPr>
            <a:endParaRPr lang="de-DE" sz="4800" dirty="0"/>
          </a:p>
          <a:p>
            <a:pPr marL="0" lvl="0" indent="0">
              <a:lnSpc>
                <a:spcPts val="1200"/>
              </a:lnSpc>
              <a:buNone/>
            </a:pPr>
            <a:r>
              <a:rPr lang="de-DE" sz="4800" b="1" dirty="0">
                <a:solidFill>
                  <a:srgbClr val="3E3D2D"/>
                </a:solidFill>
              </a:rPr>
              <a:t> </a:t>
            </a:r>
            <a:endParaRPr lang="de-DE" sz="4400" b="1" dirty="0">
              <a:solidFill>
                <a:prstClr val="black"/>
              </a:solidFill>
            </a:endParaRPr>
          </a:p>
          <a:p>
            <a:pPr marL="0" lvl="0" indent="0">
              <a:lnSpc>
                <a:spcPts val="1200"/>
              </a:lnSpc>
              <a:buNone/>
            </a:pPr>
            <a:r>
              <a:rPr lang="de-DE" sz="4400" b="1" dirty="0">
                <a:solidFill>
                  <a:prstClr val="black"/>
                </a:solidFill>
              </a:rPr>
              <a:t>Tür- und Angelgespräche</a:t>
            </a:r>
          </a:p>
          <a:p>
            <a:pPr marL="0" lvl="0" indent="0" algn="just">
              <a:lnSpc>
                <a:spcPts val="1200"/>
              </a:lnSpc>
              <a:spcBef>
                <a:spcPts val="0"/>
              </a:spcBef>
              <a:buNone/>
              <a:tabLst>
                <a:tab pos="270510" algn="l"/>
                <a:tab pos="449580" algn="l"/>
                <a:tab pos="1485900" algn="l"/>
              </a:tabLst>
            </a:pPr>
            <a:r>
              <a:rPr lang="de-DE" sz="4000" dirty="0">
                <a:solidFill>
                  <a:schemeClr val="tx1"/>
                </a:solidFill>
              </a:rPr>
              <a:t>dienen der Beziehungspflege und </a:t>
            </a:r>
            <a:r>
              <a:rPr lang="de-DE" sz="4000" dirty="0">
                <a:solidFill>
                  <a:schemeClr val="tx1"/>
                </a:solidFill>
                <a:ea typeface="Times New Roman"/>
                <a:cs typeface="Calibri"/>
              </a:rPr>
              <a:t>dem begrenzten informellen Austausch zwischen Fachkraft und Eltern, während der Bring- und Abholphasen des Kindes. Dabei werden wesentliche Details zur Regelung alltäglicher Dinge besprochen. Diese ersetzen jedoch nicht das jährliche Elterngespräch oder zusätzlich notwendige Gespräche, in denen Sie oder die Fachkraft weitere umfangreichere Anliegen erörtern, erfragen, klären oder aufarbeiten möchten. Deshalb bitten wir an dieser Stelle Sie um Verständnis, wenn wir dann in Anbetracht und Wertschätzung ihres Anliegens einen weiteren Elterngesprächstermin anbieten. Dieser stellt damit nicht nur zu verlässlich einen entsprechenden zeitlichen und räumlichen Rahmen zur Verfügung, sondern sorgt in der Folge auch dafür, dass alle Beteiligten die Möglichkeit erhalten, in einem geschützten und vertrauensvollen Rahmen den jeweiligen  Sachverhalt zu besprechen und damit auch zufriedenstellende Lösungen zu erarbeiten.</a:t>
            </a:r>
          </a:p>
          <a:p>
            <a:pPr marL="0" lvl="0" indent="0">
              <a:lnSpc>
                <a:spcPts val="1200"/>
              </a:lnSpc>
              <a:buNone/>
            </a:pPr>
            <a:endParaRPr lang="de-DE" sz="4400" b="1" dirty="0">
              <a:solidFill>
                <a:prstClr val="black"/>
              </a:solidFill>
            </a:endParaRPr>
          </a:p>
          <a:p>
            <a:pPr marL="0" lvl="0" indent="0">
              <a:lnSpc>
                <a:spcPts val="1200"/>
              </a:lnSpc>
              <a:buNone/>
            </a:pPr>
            <a:r>
              <a:rPr lang="de-DE" sz="4400" b="1" dirty="0">
                <a:solidFill>
                  <a:prstClr val="black"/>
                </a:solidFill>
              </a:rPr>
              <a:t>Elterngespräch</a:t>
            </a:r>
          </a:p>
          <a:p>
            <a:pPr marL="0" lvl="0" indent="0" algn="just">
              <a:lnSpc>
                <a:spcPts val="1200"/>
              </a:lnSpc>
              <a:spcBef>
                <a:spcPts val="0"/>
              </a:spcBef>
              <a:buNone/>
            </a:pPr>
            <a:r>
              <a:rPr lang="de-DE" sz="4000" dirty="0">
                <a:solidFill>
                  <a:prstClr val="black"/>
                </a:solidFill>
              </a:rPr>
              <a:t>Wir informieren Sie regelmäßig in dem jährlichen Entwicklungsgespräch über den Entwicklungsstand Ihres Kindes und sprechen die weitere Zielsetzung mit ihnen ab. Die Zusammenarbeit mit Ihnen ist ein wichtiger und wesentlicher Bestandteil unserer pädagogischen Arbeit. Auch ist es möglich, bei einem kurzen Austausch - Tür- und Angelgespräche notwendige  Angelegenheiten anzubringen oder bei Bedarf einen weiteren Gesprächstermin mit ihrer Fachkraft zu vereinbaren. In der Krippe findet nur ein Elterngespräch während der gesamten Krippenzeit statt.</a:t>
            </a:r>
          </a:p>
          <a:p>
            <a:pPr marL="0" lvl="0" indent="0" algn="just">
              <a:lnSpc>
                <a:spcPts val="1200"/>
              </a:lnSpc>
              <a:spcBef>
                <a:spcPts val="0"/>
              </a:spcBef>
              <a:buNone/>
            </a:pPr>
            <a:endParaRPr lang="de-DE" sz="4000" dirty="0">
              <a:solidFill>
                <a:prstClr val="black"/>
              </a:solidFill>
            </a:endParaRPr>
          </a:p>
          <a:p>
            <a:pPr marL="0" lvl="0" indent="0" algn="just">
              <a:lnSpc>
                <a:spcPts val="1200"/>
              </a:lnSpc>
              <a:spcBef>
                <a:spcPts val="0"/>
              </a:spcBef>
              <a:buNone/>
            </a:pPr>
            <a:r>
              <a:rPr lang="de-DE" sz="4400" b="1" u="sng" dirty="0">
                <a:solidFill>
                  <a:prstClr val="black"/>
                </a:solidFill>
              </a:rPr>
              <a:t>Ziele:</a:t>
            </a:r>
          </a:p>
          <a:p>
            <a:pPr marL="0" lvl="0" indent="0" algn="just">
              <a:lnSpc>
                <a:spcPts val="1200"/>
              </a:lnSpc>
              <a:spcBef>
                <a:spcPts val="0"/>
              </a:spcBef>
              <a:buNone/>
            </a:pPr>
            <a:endParaRPr lang="de-DE" sz="4000" b="1" u="sng" dirty="0">
              <a:solidFill>
                <a:prstClr val="black"/>
              </a:solidFill>
            </a:endParaRPr>
          </a:p>
          <a:p>
            <a:pPr>
              <a:lnSpc>
                <a:spcPts val="1200"/>
              </a:lnSpc>
              <a:spcBef>
                <a:spcPts val="0"/>
              </a:spcBef>
            </a:pPr>
            <a:r>
              <a:rPr lang="de-DE" sz="4000" dirty="0">
                <a:solidFill>
                  <a:schemeClr val="tx1"/>
                </a:solidFill>
              </a:rPr>
              <a:t>Die Eltern sind über die Entwicklung ihres Kindes informiert</a:t>
            </a:r>
          </a:p>
          <a:p>
            <a:pPr>
              <a:lnSpc>
                <a:spcPts val="1200"/>
              </a:lnSpc>
              <a:spcBef>
                <a:spcPts val="0"/>
              </a:spcBef>
            </a:pPr>
            <a:r>
              <a:rPr lang="de-DE" sz="4000" dirty="0">
                <a:solidFill>
                  <a:schemeClr val="tx1"/>
                </a:solidFill>
              </a:rPr>
              <a:t>Die Eltern kennen die unmittelbaren Ansprechpartner ihres Kindes</a:t>
            </a:r>
          </a:p>
          <a:p>
            <a:pPr>
              <a:lnSpc>
                <a:spcPts val="1200"/>
              </a:lnSpc>
              <a:spcBef>
                <a:spcPts val="0"/>
              </a:spcBef>
            </a:pPr>
            <a:r>
              <a:rPr lang="de-DE" sz="4000" dirty="0">
                <a:solidFill>
                  <a:schemeClr val="tx1"/>
                </a:solidFill>
              </a:rPr>
              <a:t>Die Eltern fühlen sich als Erziehungspartner angenommen und wertgeschätzt</a:t>
            </a:r>
          </a:p>
          <a:p>
            <a:pPr>
              <a:lnSpc>
                <a:spcPts val="1200"/>
              </a:lnSpc>
              <a:spcBef>
                <a:spcPts val="0"/>
              </a:spcBef>
            </a:pPr>
            <a:r>
              <a:rPr lang="de-DE" sz="4000" dirty="0">
                <a:solidFill>
                  <a:schemeClr val="tx1"/>
                </a:solidFill>
              </a:rPr>
              <a:t>Unklarheiten werden frühzeitig wahrgenommen um daraus entstehende Konflikte möglichst zu vermeiden. </a:t>
            </a:r>
            <a:br>
              <a:rPr lang="de-DE" sz="4000" dirty="0">
                <a:solidFill>
                  <a:schemeClr val="tx1"/>
                </a:solidFill>
              </a:rPr>
            </a:br>
            <a:r>
              <a:rPr lang="de-DE" sz="4000" dirty="0">
                <a:solidFill>
                  <a:schemeClr val="tx1"/>
                </a:solidFill>
              </a:rPr>
              <a:t>Auftretende Probleme und/oder Konflikte werden zeitnah gelöst, um eine höchstmögliche Zufriedenheit für alle Beteiligten zu erreichen</a:t>
            </a:r>
          </a:p>
          <a:p>
            <a:pPr>
              <a:lnSpc>
                <a:spcPts val="1200"/>
              </a:lnSpc>
              <a:spcBef>
                <a:spcPts val="0"/>
              </a:spcBef>
            </a:pPr>
            <a:r>
              <a:rPr lang="de-DE" sz="4000" dirty="0">
                <a:solidFill>
                  <a:schemeClr val="tx1"/>
                </a:solidFill>
              </a:rPr>
              <a:t>Die Fachkräfte kennen das Lebens- und Lernumfeld des Kindes</a:t>
            </a:r>
          </a:p>
          <a:p>
            <a:pPr>
              <a:lnSpc>
                <a:spcPts val="1200"/>
              </a:lnSpc>
              <a:spcBef>
                <a:spcPts val="0"/>
              </a:spcBef>
            </a:pPr>
            <a:r>
              <a:rPr lang="de-DE" sz="4000" dirty="0">
                <a:solidFill>
                  <a:schemeClr val="tx1"/>
                </a:solidFill>
              </a:rPr>
              <a:t>Die Entwicklungs- und Förderangebote der Kita für die Kinder werden darauf abgestimmt.</a:t>
            </a:r>
          </a:p>
          <a:p>
            <a:pPr marL="0" indent="0">
              <a:lnSpc>
                <a:spcPts val="1200"/>
              </a:lnSpc>
              <a:buNone/>
            </a:pPr>
            <a:endParaRPr lang="de-DE" sz="4400" b="1" dirty="0">
              <a:solidFill>
                <a:schemeClr val="tx1"/>
              </a:solidFill>
            </a:endParaRPr>
          </a:p>
          <a:p>
            <a:pPr marL="0" indent="0">
              <a:lnSpc>
                <a:spcPts val="1200"/>
              </a:lnSpc>
              <a:buNone/>
            </a:pPr>
            <a:r>
              <a:rPr lang="de-DE" sz="4400" b="1" dirty="0">
                <a:solidFill>
                  <a:schemeClr val="tx1"/>
                </a:solidFill>
              </a:rPr>
              <a:t>Elternsprechstunde</a:t>
            </a:r>
          </a:p>
          <a:p>
            <a:pPr marL="0" indent="0" algn="just">
              <a:lnSpc>
                <a:spcPts val="1200"/>
              </a:lnSpc>
              <a:spcBef>
                <a:spcPts val="0"/>
              </a:spcBef>
              <a:buNone/>
            </a:pPr>
            <a:r>
              <a:rPr lang="de-DE" sz="4000" dirty="0">
                <a:solidFill>
                  <a:schemeClr val="tx1"/>
                </a:solidFill>
              </a:rPr>
              <a:t>Bei Bedarf können Sie bei unserer Leitung, nach vorheriger Terminvereinbarung eine „Elternsprechstunde“ anmelden. </a:t>
            </a:r>
          </a:p>
          <a:p>
            <a:pPr marL="0" indent="0" algn="just">
              <a:lnSpc>
                <a:spcPts val="1200"/>
              </a:lnSpc>
              <a:spcBef>
                <a:spcPts val="0"/>
              </a:spcBef>
              <a:buNone/>
            </a:pPr>
            <a:r>
              <a:rPr lang="de-DE" sz="4000" dirty="0">
                <a:solidFill>
                  <a:schemeClr val="tx1"/>
                </a:solidFill>
              </a:rPr>
              <a:t>Bei Ihr erfahren sie alles Wissenswerte rund um die Kita (Bedarfsplanung und Anmeldverfahren) können Vorschläge, Lob oder Kritik anbringen. </a:t>
            </a:r>
            <a:br>
              <a:rPr lang="de-DE" sz="4000" dirty="0">
                <a:solidFill>
                  <a:schemeClr val="tx1"/>
                </a:solidFill>
              </a:rPr>
            </a:br>
            <a:r>
              <a:rPr lang="de-DE" sz="4000" dirty="0">
                <a:solidFill>
                  <a:schemeClr val="tx1"/>
                </a:solidFill>
              </a:rPr>
              <a:t>Sie können in Konfliktsituationen Rat suchen oder eine individuelle unabhängige Beratung in einem vertraulich, geschützten Rahmen in Anspruch nehmen. Sie unterstützt Sie auch gerne, wenn sie speziell erweiterte Angebote im Bereich Familienhilfe, im Falle einer Kur oder anderen familiären Veränderungen benötigen oder ihr Kind auf Grund eines Handicaps besondere individuelle Unterstützung im Alltag benötigt.</a:t>
            </a:r>
          </a:p>
          <a:p>
            <a:pPr marL="0" lvl="0" indent="0">
              <a:lnSpc>
                <a:spcPts val="1200"/>
              </a:lnSpc>
              <a:spcBef>
                <a:spcPts val="0"/>
              </a:spcBef>
              <a:buNone/>
            </a:pPr>
            <a:endParaRPr lang="de-DE" sz="4800" dirty="0">
              <a:solidFill>
                <a:srgbClr val="3E3D2D"/>
              </a:solidFill>
            </a:endParaRPr>
          </a:p>
          <a:p>
            <a:pPr marL="0" lvl="0" indent="0">
              <a:buNone/>
            </a:pPr>
            <a:endParaRPr lang="de-DE" sz="4800" dirty="0">
              <a:solidFill>
                <a:srgbClr val="3E3D2D"/>
              </a:solidFill>
            </a:endParaRPr>
          </a:p>
          <a:p>
            <a:pPr marL="0" indent="0">
              <a:lnSpc>
                <a:spcPts val="1200"/>
              </a:lnSpc>
              <a:buNone/>
            </a:pPr>
            <a:endParaRPr lang="de-DE" sz="4800"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descr="http://www.ratgeberzentrale.de/uploads/tx_news/14800_22481_Bi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41" y="568974"/>
            <a:ext cx="1482318"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liennummernplatzhalter 2"/>
          <p:cNvSpPr>
            <a:spLocks noGrp="1"/>
          </p:cNvSpPr>
          <p:nvPr>
            <p:ph type="sldNum" sz="quarter" idx="11"/>
          </p:nvPr>
        </p:nvSpPr>
        <p:spPr/>
        <p:txBody>
          <a:bodyPr/>
          <a:lstStyle/>
          <a:p>
            <a:r>
              <a:rPr lang="de-DE" dirty="0"/>
              <a:t>41</a:t>
            </a:r>
          </a:p>
        </p:txBody>
      </p:sp>
    </p:spTree>
    <p:extLst>
      <p:ext uri="{BB962C8B-B14F-4D97-AF65-F5344CB8AC3E}">
        <p14:creationId xmlns:p14="http://schemas.microsoft.com/office/powerpoint/2010/main" val="357880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5. Unsere Eltern und Familien</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5.4  Beschwerdemöglichkeiten für Eltern</a:t>
            </a:r>
          </a:p>
          <a:p>
            <a:pPr marL="0" lvl="0" indent="0">
              <a:buNone/>
            </a:pPr>
            <a:endParaRPr lang="de-DE" sz="4800" dirty="0"/>
          </a:p>
          <a:p>
            <a:pPr marL="0" lvl="0" indent="0">
              <a:lnSpc>
                <a:spcPts val="1200"/>
              </a:lnSpc>
              <a:buNone/>
            </a:pPr>
            <a:r>
              <a:rPr lang="de-DE" sz="4800" b="1" dirty="0">
                <a:solidFill>
                  <a:srgbClr val="3E3D2D"/>
                </a:solidFill>
              </a:rPr>
              <a:t> </a:t>
            </a:r>
          </a:p>
          <a:p>
            <a:pPr marL="0" indent="0">
              <a:buNone/>
            </a:pPr>
            <a:endParaRPr lang="de-DE" sz="4800" dirty="0">
              <a:solidFill>
                <a:srgbClr val="3E3D2D"/>
              </a:solidFill>
            </a:endParaRPr>
          </a:p>
          <a:p>
            <a:pPr marL="0" lvl="0" indent="0">
              <a:lnSpc>
                <a:spcPts val="1200"/>
              </a:lnSpc>
              <a:spcBef>
                <a:spcPts val="0"/>
              </a:spcBef>
              <a:buNone/>
            </a:pPr>
            <a:r>
              <a:rPr lang="de-DE" sz="4400" b="1" dirty="0">
                <a:solidFill>
                  <a:schemeClr val="tx1"/>
                </a:solidFill>
              </a:rPr>
              <a:t>Beschwerden von Eltern</a:t>
            </a:r>
          </a:p>
          <a:p>
            <a:pPr marL="0" lvl="0" indent="0" algn="just">
              <a:lnSpc>
                <a:spcPts val="1200"/>
              </a:lnSpc>
              <a:spcBef>
                <a:spcPts val="0"/>
              </a:spcBef>
              <a:buNone/>
            </a:pPr>
            <a:r>
              <a:rPr lang="de-DE" sz="4000" dirty="0">
                <a:solidFill>
                  <a:schemeClr val="tx1"/>
                </a:solidFill>
                <a:ea typeface="Times New Roman"/>
              </a:rPr>
              <a:t>Die Eltern haben bei uns in der Kita Neukirch die Möglichkeit ihre Bedürfnisse, Sorgen, Anliegen und Kritik zu äußern. Sie werden von uns als Erziehungspartner (und Experten) von ihren Kindern wahrgenommen. Jede Beschwerde wird ernstgenommen, im Beschwerdeprotokoll dokumentiert und im Rahmen unserer Möglichkeiten bearbeitet. Anschließend erhalten alle betroffenen Personen eine Rückmeldung bezüglich ihrer Beschwerde. Grundsätzlich ist uns beim Umgang mit Beschwerden eine offene, lösungsorientierte, respektvolle und wertschätzende Haltung wichtig. </a:t>
            </a:r>
          </a:p>
          <a:p>
            <a:pPr marL="0" lvl="0" indent="0" algn="just">
              <a:lnSpc>
                <a:spcPts val="1200"/>
              </a:lnSpc>
              <a:spcBef>
                <a:spcPts val="0"/>
              </a:spcBef>
              <a:buNone/>
            </a:pPr>
            <a:endParaRPr lang="de-DE" sz="4000" dirty="0">
              <a:solidFill>
                <a:schemeClr val="tx1"/>
              </a:solidFill>
              <a:ea typeface="Times New Roman"/>
            </a:endParaRPr>
          </a:p>
          <a:p>
            <a:pPr marL="0" lvl="0" indent="0" algn="just">
              <a:lnSpc>
                <a:spcPts val="1200"/>
              </a:lnSpc>
              <a:spcBef>
                <a:spcPts val="0"/>
              </a:spcBef>
              <a:buNone/>
            </a:pPr>
            <a:r>
              <a:rPr lang="de-DE" sz="4000" u="sng" dirty="0">
                <a:solidFill>
                  <a:schemeClr val="tx1"/>
                </a:solidFill>
                <a:ea typeface="Times New Roman"/>
              </a:rPr>
              <a:t>Beschwerden und Anliegen der Eltern können bei:</a:t>
            </a:r>
          </a:p>
          <a:p>
            <a:pPr marL="0" lvl="0" indent="0" algn="just">
              <a:lnSpc>
                <a:spcPts val="1200"/>
              </a:lnSpc>
              <a:spcBef>
                <a:spcPts val="0"/>
              </a:spcBef>
              <a:buNone/>
            </a:pPr>
            <a:endParaRPr lang="de-DE" sz="4000" u="sng" dirty="0">
              <a:solidFill>
                <a:schemeClr val="tx1"/>
              </a:solidFill>
              <a:ea typeface="Times New Roman"/>
            </a:endParaRPr>
          </a:p>
          <a:p>
            <a:pPr algn="just">
              <a:lnSpc>
                <a:spcPts val="1200"/>
              </a:lnSpc>
              <a:spcBef>
                <a:spcPts val="0"/>
              </a:spcBef>
            </a:pPr>
            <a:r>
              <a:rPr lang="de-DE" sz="4000" dirty="0">
                <a:solidFill>
                  <a:schemeClr val="tx1"/>
                </a:solidFill>
                <a:ea typeface="Times New Roman"/>
              </a:rPr>
              <a:t>Tür – und Angelgesprächen</a:t>
            </a:r>
          </a:p>
          <a:p>
            <a:pPr algn="just">
              <a:lnSpc>
                <a:spcPts val="1200"/>
              </a:lnSpc>
              <a:spcBef>
                <a:spcPts val="0"/>
              </a:spcBef>
            </a:pPr>
            <a:r>
              <a:rPr lang="de-DE" sz="4000" dirty="0">
                <a:solidFill>
                  <a:schemeClr val="tx1"/>
                </a:solidFill>
                <a:ea typeface="Times New Roman"/>
              </a:rPr>
              <a:t>Eltern- und Entwicklungsgesprächen*</a:t>
            </a:r>
          </a:p>
          <a:p>
            <a:pPr algn="just">
              <a:lnSpc>
                <a:spcPts val="1200"/>
              </a:lnSpc>
              <a:spcBef>
                <a:spcPts val="0"/>
              </a:spcBef>
            </a:pPr>
            <a:r>
              <a:rPr lang="de-DE" sz="4000" dirty="0">
                <a:solidFill>
                  <a:schemeClr val="tx1"/>
                </a:solidFill>
                <a:ea typeface="Times New Roman"/>
              </a:rPr>
              <a:t>Elternsprechstunden bei unserer Leitung</a:t>
            </a:r>
          </a:p>
          <a:p>
            <a:pPr algn="just">
              <a:lnSpc>
                <a:spcPts val="1200"/>
              </a:lnSpc>
              <a:spcBef>
                <a:spcPts val="0"/>
              </a:spcBef>
            </a:pPr>
            <a:r>
              <a:rPr lang="de-DE" sz="4000" dirty="0">
                <a:solidFill>
                  <a:schemeClr val="tx1"/>
                </a:solidFill>
                <a:ea typeface="Times New Roman"/>
              </a:rPr>
              <a:t>Beim Elternbeirat / Träger geäußert werden.</a:t>
            </a:r>
            <a:endParaRPr lang="de-DE" sz="4400" b="1" dirty="0">
              <a:solidFill>
                <a:schemeClr val="tx1"/>
              </a:solidFill>
              <a:ea typeface="Times New Roman"/>
            </a:endParaRPr>
          </a:p>
          <a:p>
            <a:pPr marL="0" lvl="0" indent="0" algn="just">
              <a:lnSpc>
                <a:spcPts val="1200"/>
              </a:lnSpc>
              <a:spcBef>
                <a:spcPts val="0"/>
              </a:spcBef>
              <a:buNone/>
            </a:pPr>
            <a:endParaRPr lang="de-DE" sz="4400" b="1" dirty="0">
              <a:solidFill>
                <a:schemeClr val="tx1"/>
              </a:solidFill>
              <a:ea typeface="Times New Roman"/>
            </a:endParaRPr>
          </a:p>
          <a:p>
            <a:pPr marL="0" lvl="0" indent="0" algn="just">
              <a:lnSpc>
                <a:spcPts val="1200"/>
              </a:lnSpc>
              <a:spcBef>
                <a:spcPts val="0"/>
              </a:spcBef>
              <a:buNone/>
            </a:pPr>
            <a:r>
              <a:rPr lang="de-DE" sz="4400" b="1" dirty="0">
                <a:solidFill>
                  <a:schemeClr val="tx1"/>
                </a:solidFill>
                <a:ea typeface="Times New Roman"/>
              </a:rPr>
              <a:t>Bedeutung:	</a:t>
            </a:r>
            <a:endParaRPr lang="de-DE" sz="4400" dirty="0">
              <a:solidFill>
                <a:schemeClr val="tx1"/>
              </a:solidFill>
              <a:ea typeface="Times New Roman"/>
            </a:endParaRPr>
          </a:p>
          <a:p>
            <a:pPr marL="0" lvl="0" indent="0" algn="just">
              <a:lnSpc>
                <a:spcPts val="1200"/>
              </a:lnSpc>
              <a:spcBef>
                <a:spcPts val="0"/>
              </a:spcBef>
              <a:buNone/>
            </a:pPr>
            <a:r>
              <a:rPr lang="de-DE" sz="4000" dirty="0">
                <a:solidFill>
                  <a:schemeClr val="tx1"/>
                </a:solidFill>
                <a:ea typeface="Times New Roman"/>
              </a:rPr>
              <a:t>Beschwerdemöglichkeiten – stellt die Mitbestimmung und Mitbeteiligung der Eltern und unserer Kita sicher</a:t>
            </a:r>
          </a:p>
          <a:p>
            <a:pPr marL="0" lvl="0" indent="0" algn="just">
              <a:lnSpc>
                <a:spcPts val="1200"/>
              </a:lnSpc>
              <a:spcBef>
                <a:spcPts val="0"/>
              </a:spcBef>
              <a:buNone/>
            </a:pPr>
            <a:r>
              <a:rPr lang="de-DE" sz="4000" dirty="0">
                <a:solidFill>
                  <a:schemeClr val="tx1"/>
                </a:solidFill>
                <a:ea typeface="Times New Roman"/>
              </a:rPr>
              <a:t>Dies gewährleistet eine qualitative Verbesserung der täglichen Arbeit</a:t>
            </a:r>
          </a:p>
          <a:p>
            <a:pPr marL="0" lvl="0" indent="0" algn="just">
              <a:lnSpc>
                <a:spcPts val="1200"/>
              </a:lnSpc>
              <a:spcBef>
                <a:spcPts val="0"/>
              </a:spcBef>
              <a:buNone/>
            </a:pPr>
            <a:r>
              <a:rPr lang="de-DE" sz="4000" dirty="0">
                <a:solidFill>
                  <a:schemeClr val="tx1"/>
                </a:solidFill>
                <a:ea typeface="Times New Roman"/>
              </a:rPr>
              <a:t> </a:t>
            </a:r>
            <a:endParaRPr lang="de-DE" sz="4400" b="1" dirty="0">
              <a:solidFill>
                <a:schemeClr val="tx1"/>
              </a:solidFill>
              <a:ea typeface="Times New Roman"/>
            </a:endParaRPr>
          </a:p>
          <a:p>
            <a:pPr marL="0" lvl="0" indent="0" algn="just">
              <a:lnSpc>
                <a:spcPts val="1200"/>
              </a:lnSpc>
              <a:spcBef>
                <a:spcPts val="0"/>
              </a:spcBef>
              <a:buNone/>
            </a:pPr>
            <a:r>
              <a:rPr lang="de-DE" sz="4400" b="1" dirty="0">
                <a:solidFill>
                  <a:schemeClr val="tx1"/>
                </a:solidFill>
                <a:ea typeface="Times New Roman"/>
              </a:rPr>
              <a:t>Werthaltung:</a:t>
            </a:r>
            <a:endParaRPr lang="de-DE" sz="4400" dirty="0">
              <a:solidFill>
                <a:schemeClr val="tx1"/>
              </a:solidFill>
              <a:ea typeface="Times New Roman"/>
            </a:endParaRPr>
          </a:p>
          <a:p>
            <a:pPr marL="0" lvl="0" indent="0" algn="just">
              <a:lnSpc>
                <a:spcPts val="1200"/>
              </a:lnSpc>
              <a:spcBef>
                <a:spcPts val="0"/>
              </a:spcBef>
              <a:buNone/>
            </a:pPr>
            <a:r>
              <a:rPr lang="de-DE" sz="4000" dirty="0">
                <a:solidFill>
                  <a:schemeClr val="tx1"/>
                </a:solidFill>
                <a:ea typeface="Times New Roman"/>
              </a:rPr>
              <a:t>Jede Beschwerde von unseren Eltern und Familien in der Kita wird wahrgenommen und als Anlass gesehen, um daraus zu lernen und eine Klärung, Änderung oder Verbesserung einzuleiten. Sie dienen auch dazu in unseren Teamsitzungen über unseren pädagogischen Alltag nachzudenken.</a:t>
            </a:r>
            <a:endParaRPr lang="de-DE" sz="4400" b="1" dirty="0">
              <a:solidFill>
                <a:schemeClr val="tx1"/>
              </a:solidFill>
              <a:ea typeface="Times New Roman"/>
            </a:endParaRPr>
          </a:p>
          <a:p>
            <a:pPr marL="0" lvl="0" indent="0" algn="just">
              <a:lnSpc>
                <a:spcPts val="1200"/>
              </a:lnSpc>
              <a:spcBef>
                <a:spcPts val="0"/>
              </a:spcBef>
              <a:buNone/>
            </a:pPr>
            <a:endParaRPr lang="de-DE" sz="4400" b="1" dirty="0">
              <a:solidFill>
                <a:schemeClr val="tx1"/>
              </a:solidFill>
              <a:ea typeface="Times New Roman"/>
            </a:endParaRPr>
          </a:p>
          <a:p>
            <a:pPr marL="0" lvl="0" indent="0" algn="just">
              <a:lnSpc>
                <a:spcPts val="1200"/>
              </a:lnSpc>
              <a:spcBef>
                <a:spcPts val="0"/>
              </a:spcBef>
              <a:buNone/>
            </a:pPr>
            <a:r>
              <a:rPr lang="de-DE" sz="4400" b="1" dirty="0">
                <a:solidFill>
                  <a:schemeClr val="tx1"/>
                </a:solidFill>
                <a:ea typeface="Times New Roman"/>
              </a:rPr>
              <a:t>Folgende Ziele sind uns dabei wichtig:</a:t>
            </a:r>
          </a:p>
          <a:p>
            <a:pPr marL="0" lvl="0" indent="0" algn="just">
              <a:lnSpc>
                <a:spcPts val="1200"/>
              </a:lnSpc>
              <a:spcBef>
                <a:spcPts val="0"/>
              </a:spcBef>
              <a:buNone/>
            </a:pPr>
            <a:endParaRPr lang="de-DE" sz="4000" dirty="0">
              <a:solidFill>
                <a:schemeClr val="tx1"/>
              </a:solidFill>
              <a:ea typeface="Times New Roman"/>
            </a:endParaRPr>
          </a:p>
          <a:p>
            <a:pPr algn="just">
              <a:lnSpc>
                <a:spcPts val="1200"/>
              </a:lnSpc>
              <a:spcBef>
                <a:spcPts val="0"/>
              </a:spcBef>
            </a:pPr>
            <a:r>
              <a:rPr lang="de-DE" sz="4000" dirty="0">
                <a:solidFill>
                  <a:schemeClr val="tx1"/>
                </a:solidFill>
                <a:ea typeface="Times New Roman"/>
              </a:rPr>
              <a:t>Beschwerdemöglichkeiten und Mitbeteiligung (Partizipation) sind ein wichtiges Instrument, um die Rechte der Eltern zu wahren</a:t>
            </a:r>
          </a:p>
          <a:p>
            <a:pPr algn="just">
              <a:lnSpc>
                <a:spcPts val="1200"/>
              </a:lnSpc>
              <a:spcBef>
                <a:spcPts val="0"/>
              </a:spcBef>
            </a:pPr>
            <a:r>
              <a:rPr lang="de-DE" sz="4000" dirty="0">
                <a:solidFill>
                  <a:schemeClr val="tx1"/>
                </a:solidFill>
                <a:ea typeface="Times New Roman"/>
              </a:rPr>
              <a:t>Beschwerde dienen zur Reflexion und zum überdenken der eigenen pädagogischen Arbeit und der im Team</a:t>
            </a:r>
          </a:p>
          <a:p>
            <a:pPr algn="just">
              <a:lnSpc>
                <a:spcPts val="1200"/>
              </a:lnSpc>
              <a:spcBef>
                <a:spcPts val="0"/>
              </a:spcBef>
            </a:pPr>
            <a:r>
              <a:rPr lang="de-DE" sz="4000" dirty="0">
                <a:solidFill>
                  <a:schemeClr val="tx1"/>
                </a:solidFill>
                <a:ea typeface="Times New Roman"/>
              </a:rPr>
              <a:t>Diese fließen auch in Reflexions- und Teamgespräche, sowie in die Evaluation unserer pädagogischen Konzeption mit ein.</a:t>
            </a:r>
          </a:p>
          <a:p>
            <a:pPr lvl="0" algn="just">
              <a:lnSpc>
                <a:spcPts val="1200"/>
              </a:lnSpc>
              <a:spcBef>
                <a:spcPts val="0"/>
              </a:spcBef>
              <a:buFont typeface="Arial" panose="020B0604020202020204" pitchFamily="34" charset="0"/>
              <a:buChar char="•"/>
            </a:pPr>
            <a:endParaRPr lang="de-DE" sz="4000" b="1" u="sng" dirty="0">
              <a:solidFill>
                <a:schemeClr val="tx1"/>
              </a:solidFill>
              <a:ea typeface="Times New Roman"/>
            </a:endParaRPr>
          </a:p>
          <a:p>
            <a:pPr marL="0" lvl="0" indent="0" algn="just">
              <a:lnSpc>
                <a:spcPts val="1200"/>
              </a:lnSpc>
              <a:spcBef>
                <a:spcPts val="0"/>
              </a:spcBef>
              <a:buNone/>
            </a:pPr>
            <a:r>
              <a:rPr lang="de-DE" sz="3200" b="1" u="sng" dirty="0">
                <a:solidFill>
                  <a:prstClr val="black"/>
                </a:solidFill>
                <a:ea typeface="Times New Roman"/>
              </a:rPr>
              <a:t>Hinweis:</a:t>
            </a:r>
          </a:p>
          <a:p>
            <a:pPr marL="0" lvl="0" indent="0" algn="just">
              <a:lnSpc>
                <a:spcPts val="1200"/>
              </a:lnSpc>
              <a:spcBef>
                <a:spcPts val="0"/>
              </a:spcBef>
              <a:buNone/>
              <a:tabLst>
                <a:tab pos="449580" algn="l"/>
              </a:tabLst>
            </a:pPr>
            <a:r>
              <a:rPr lang="de-DE" sz="3200" dirty="0">
                <a:solidFill>
                  <a:prstClr val="black"/>
                </a:solidFill>
                <a:ea typeface="Times New Roman"/>
              </a:rPr>
              <a:t>*Für alle Dokumente gilt die gesetzlich festgelegte Datenschutzverordnung. Diese werden verschlossen aufbewahrt bzw., gesichert und nach Austritt des Kindes entweder </a:t>
            </a:r>
          </a:p>
          <a:p>
            <a:pPr marL="0" lvl="0" indent="0" algn="just">
              <a:lnSpc>
                <a:spcPts val="1200"/>
              </a:lnSpc>
              <a:spcBef>
                <a:spcPts val="0"/>
              </a:spcBef>
              <a:buNone/>
              <a:tabLst>
                <a:tab pos="449580" algn="l"/>
              </a:tabLst>
            </a:pPr>
            <a:r>
              <a:rPr lang="de-DE" sz="3200" dirty="0">
                <a:solidFill>
                  <a:prstClr val="black"/>
                </a:solidFill>
                <a:ea typeface="Times New Roman"/>
              </a:rPr>
              <a:t>  den Erziehungsberechtigten übergeben oder von uns nach einer 2jährigen Aufbewahrungsfrist vernichtet .</a:t>
            </a:r>
          </a:p>
          <a:p>
            <a:pPr lvl="0" indent="-324000" algn="just">
              <a:lnSpc>
                <a:spcPts val="1200"/>
              </a:lnSpc>
              <a:spcBef>
                <a:spcPts val="0"/>
              </a:spcBef>
              <a:buFont typeface="Arial" panose="020B0604020202020204" pitchFamily="34" charset="0"/>
              <a:buChar char="•"/>
              <a:tabLst>
                <a:tab pos="228600" algn="l"/>
              </a:tabLst>
            </a:pPr>
            <a:endParaRPr lang="de-DE" sz="4000" dirty="0">
              <a:solidFill>
                <a:srgbClr val="FF0000"/>
              </a:solidFill>
              <a:ea typeface="Times New Roman"/>
            </a:endParaRPr>
          </a:p>
          <a:p>
            <a:pPr marL="0" lvl="0" indent="0" algn="just">
              <a:lnSpc>
                <a:spcPts val="1200"/>
              </a:lnSpc>
              <a:spcBef>
                <a:spcPts val="0"/>
              </a:spcBef>
              <a:buNone/>
              <a:tabLst>
                <a:tab pos="449580" algn="l"/>
              </a:tabLst>
            </a:pPr>
            <a:r>
              <a:rPr lang="de-DE" sz="4000" dirty="0">
                <a:solidFill>
                  <a:srgbClr val="3E3D2D"/>
                </a:solidFill>
                <a:latin typeface="Arial"/>
                <a:ea typeface="Times New Roman"/>
              </a:rPr>
              <a:t> </a:t>
            </a:r>
          </a:p>
          <a:p>
            <a:pPr marL="0" indent="0">
              <a:buNone/>
            </a:pPr>
            <a:endParaRPr lang="de-DE" sz="4800"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descr="http://www.ratgeberzentrale.de/uploads/tx_news/14800_22481_Bi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41" y="568974"/>
            <a:ext cx="1482318"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liennummernplatzhalter 2"/>
          <p:cNvSpPr>
            <a:spLocks noGrp="1"/>
          </p:cNvSpPr>
          <p:nvPr>
            <p:ph type="sldNum" sz="quarter" idx="11"/>
          </p:nvPr>
        </p:nvSpPr>
        <p:spPr/>
        <p:txBody>
          <a:bodyPr/>
          <a:lstStyle/>
          <a:p>
            <a:r>
              <a:rPr lang="de-DE" dirty="0"/>
              <a:t>42</a:t>
            </a:r>
          </a:p>
        </p:txBody>
      </p:sp>
    </p:spTree>
    <p:extLst>
      <p:ext uri="{BB962C8B-B14F-4D97-AF65-F5344CB8AC3E}">
        <p14:creationId xmlns:p14="http://schemas.microsoft.com/office/powerpoint/2010/main" val="2465754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5. Unsere Eltern und Familien</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5.5  Unser Elternbeirat</a:t>
            </a:r>
          </a:p>
          <a:p>
            <a:pPr marL="0" indent="0">
              <a:buNone/>
            </a:pPr>
            <a:endParaRPr lang="de-DE" sz="4800" dirty="0"/>
          </a:p>
          <a:p>
            <a:pPr marL="0" indent="0">
              <a:buNone/>
            </a:pPr>
            <a:endParaRPr lang="de-DE" sz="4800" dirty="0">
              <a:solidFill>
                <a:srgbClr val="3E3D2D"/>
              </a:solidFill>
            </a:endParaRPr>
          </a:p>
          <a:p>
            <a:pPr marL="0" indent="0">
              <a:buNone/>
            </a:pPr>
            <a:r>
              <a:rPr lang="de-DE" sz="4800" b="1" dirty="0">
                <a:solidFill>
                  <a:srgbClr val="3E3D2D"/>
                </a:solidFill>
              </a:rPr>
              <a:t> </a:t>
            </a:r>
          </a:p>
          <a:p>
            <a:pPr marL="0" indent="0">
              <a:buNone/>
            </a:pPr>
            <a:endParaRPr lang="de-DE" sz="4800" dirty="0">
              <a:solidFill>
                <a:srgbClr val="3E3D2D"/>
              </a:solidFill>
            </a:endParaRPr>
          </a:p>
          <a:p>
            <a:pPr marL="0" indent="0">
              <a:lnSpc>
                <a:spcPts val="1200"/>
              </a:lnSpc>
              <a:buNone/>
            </a:pPr>
            <a:r>
              <a:rPr lang="de-DE" sz="4400" b="1" dirty="0">
                <a:solidFill>
                  <a:schemeClr val="tx1"/>
                </a:solidFill>
              </a:rPr>
              <a:t>Der Elternbeirat vertritt Ihre Interessen und Belange</a:t>
            </a:r>
          </a:p>
          <a:p>
            <a:pPr marL="0" indent="0" algn="just">
              <a:lnSpc>
                <a:spcPts val="1200"/>
              </a:lnSpc>
              <a:spcBef>
                <a:spcPts val="0"/>
              </a:spcBef>
              <a:buNone/>
            </a:pPr>
            <a:br>
              <a:rPr lang="de-DE" sz="4000" b="1" dirty="0">
                <a:solidFill>
                  <a:srgbClr val="3E3D2D"/>
                </a:solidFill>
              </a:rPr>
            </a:br>
            <a:r>
              <a:rPr lang="de-DE" sz="4000" dirty="0">
                <a:solidFill>
                  <a:schemeClr val="tx1"/>
                </a:solidFill>
              </a:rPr>
              <a:t>Der Elternbeirat und die Vorsitzenden werden jeweils zu Beginn eines Kita Jahres - im Oktober - für ein Jahr gewählt und besteht in der Regel aus 2 Personen pro Gruppe. Den Wahlmodus legen die Eltern am ersten Elternabend im Jahr eigenverantwortlich fest.</a:t>
            </a:r>
          </a:p>
          <a:p>
            <a:pPr marL="0" indent="0" algn="just">
              <a:lnSpc>
                <a:spcPts val="1200"/>
              </a:lnSpc>
              <a:spcBef>
                <a:spcPts val="0"/>
              </a:spcBef>
              <a:buNone/>
            </a:pPr>
            <a:r>
              <a:rPr lang="de-DE" sz="4000" dirty="0">
                <a:solidFill>
                  <a:schemeClr val="tx1"/>
                </a:solidFill>
              </a:rPr>
              <a:t>Die gewählten Elternbeiratsmitglieder treffen sich in regelmäßigen Abständen in Elternbeiratssitzung im kleinen Kreise oder mit dem gesamten Kita Team. </a:t>
            </a:r>
          </a:p>
          <a:p>
            <a:pPr marL="0" indent="0" algn="just">
              <a:lnSpc>
                <a:spcPts val="1200"/>
              </a:lnSpc>
              <a:spcBef>
                <a:spcPts val="0"/>
              </a:spcBef>
              <a:buNone/>
            </a:pPr>
            <a:br>
              <a:rPr lang="de-DE" sz="4000" dirty="0">
                <a:solidFill>
                  <a:schemeClr val="tx1"/>
                </a:solidFill>
              </a:rPr>
            </a:br>
            <a:r>
              <a:rPr lang="de-DE" sz="4000" dirty="0">
                <a:solidFill>
                  <a:schemeClr val="tx1"/>
                </a:solidFill>
              </a:rPr>
              <a:t>Die Elternvertreter sind zum einen das Sprachrohr der Eltern, unterstützt aber gleichzeitig aktiv die Erziehungsarbeit der Kita, fördert die Zusammenarbeit zwischen Kita, Elternhaus und Träger. Er setzt sich zudem dafür ein, dass der Anspruch der Kinder auf Erziehung, Bildung und Betreuung verwirklicht wird und weckt das Verständnis der Eltern für die Bildungs- und Erziehungsziele der Einrichtung.</a:t>
            </a:r>
          </a:p>
          <a:p>
            <a:pPr marL="0" indent="0" algn="just">
              <a:lnSpc>
                <a:spcPts val="1200"/>
              </a:lnSpc>
              <a:spcBef>
                <a:spcPts val="0"/>
              </a:spcBef>
              <a:buNone/>
            </a:pPr>
            <a:br>
              <a:rPr lang="de-DE" sz="4000" dirty="0">
                <a:solidFill>
                  <a:schemeClr val="tx1"/>
                </a:solidFill>
              </a:rPr>
            </a:br>
            <a:r>
              <a:rPr lang="de-DE" sz="4000" dirty="0">
                <a:solidFill>
                  <a:schemeClr val="tx1"/>
                </a:solidFill>
              </a:rPr>
              <a:t>Unsere Elternbeiräte bringen nicht nur wertvolle Ideen, Anregungen und Wünsche ein, sondern unterbreitet im Rahmen der jährlich, anstehenden Bedarfsplanungsgespräche mit dem Träger und der Leitung, wertvolle Vorschläge. Dieser mehrperspektivische Blickwinkel trägt im wesentlichen dazu bei, dass alle Beteiligten in einem geschützten Rahmen sachbezogene Fragen, Ideen, Wünsche, Probleme, mögliche  Lösungen beleuchten bzw. erörtern und dabei das gegenseitige Verständnis wächst.</a:t>
            </a:r>
          </a:p>
          <a:p>
            <a:pPr marL="0" indent="0" algn="just">
              <a:lnSpc>
                <a:spcPts val="1200"/>
              </a:lnSpc>
              <a:spcBef>
                <a:spcPts val="0"/>
              </a:spcBef>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In den regelmäßig geplanten Sitzungen treffen sich Elternbeiräte, Team und Leitung um im Rahmen der pädagogischen Arbeit, Gestaltung des Kindergartenjahres eine vertrauensvolle, professionelle Abstimmung unterschiedlichster Aktivitäten vorzunehmen und sich gegenseitig über mögliche Ideen und Vorhaben zu informieren. Dabei haben wir als Partner stets das Wohl der Kinder, Eltern und der Einrichtung im Blick.</a:t>
            </a:r>
          </a:p>
          <a:p>
            <a:pPr marL="0" indent="0" algn="just">
              <a:lnSpc>
                <a:spcPts val="1200"/>
              </a:lnSpc>
              <a:buNone/>
            </a:pPr>
            <a:endParaRPr lang="de-DE" sz="4000" dirty="0">
              <a:solidFill>
                <a:schemeClr val="tx1"/>
              </a:solidFill>
            </a:endParaRPr>
          </a:p>
          <a:p>
            <a:pPr marL="0" indent="0" algn="just">
              <a:lnSpc>
                <a:spcPts val="1200"/>
              </a:lnSpc>
              <a:spcBef>
                <a:spcPts val="0"/>
              </a:spcBef>
              <a:buNone/>
            </a:pPr>
            <a:r>
              <a:rPr lang="de-DE" sz="4000" dirty="0">
                <a:solidFill>
                  <a:schemeClr val="tx1"/>
                </a:solidFill>
              </a:rPr>
              <a:t>Unser Elternbeirat nimmt zudem gemeinsam mit dem Team einmal jährlich die Ferienplanung und Planung der Elternbildungsangebote vor, beteiligt sich aktiv an der Öffentlichkeitsarbeit. Er organisiert verschiedene Feste, begleitet und plant in Absprache mit den Fachkräften unterschiedliche pädagogische Aktivitäten für die Kinder - z.B. Besuch eines Eiswagens, Marionettentheaters, Seifenblasenkünstlerin usw.</a:t>
            </a:r>
          </a:p>
          <a:p>
            <a:pPr marL="0" indent="0" algn="just">
              <a:lnSpc>
                <a:spcPts val="1200"/>
              </a:lnSpc>
              <a:buNone/>
            </a:pPr>
            <a:endParaRPr lang="de-DE" sz="4000" b="1" dirty="0">
              <a:solidFill>
                <a:schemeClr val="tx1"/>
              </a:solidFill>
            </a:endParaRPr>
          </a:p>
          <a:p>
            <a:pPr marL="0" indent="0" algn="just">
              <a:lnSpc>
                <a:spcPts val="1200"/>
              </a:lnSpc>
              <a:spcBef>
                <a:spcPts val="0"/>
              </a:spcBef>
              <a:buNone/>
            </a:pPr>
            <a:r>
              <a:rPr lang="de-DE" sz="4000" dirty="0">
                <a:solidFill>
                  <a:schemeClr val="tx1"/>
                </a:solidFill>
              </a:rPr>
              <a:t>Durch regelmäßige Aushänge der Elternbeiratsprotokolle werden Sie informiert. Zu Anfang eines Kindergartenjahres berichtet der / die Elternbeiratsvorsitzende über die gesamte Arbeit des letztjährigen Elternbeirates. Die jeweiligen Elternvertreter finden Sie an unseren Infowänden in den Eingangsbereichen. Diese können von allen Eltern kontaktiert oder direkt angesprochen werden.</a:t>
            </a:r>
          </a:p>
          <a:p>
            <a:pPr marL="0" indent="0" algn="just">
              <a:buNone/>
            </a:pPr>
            <a:br>
              <a:rPr lang="de-DE" sz="4800" b="1" dirty="0">
                <a:solidFill>
                  <a:schemeClr val="tx1"/>
                </a:solidFill>
              </a:rPr>
            </a:br>
            <a:br>
              <a:rPr lang="de-DE" sz="4800" b="1" dirty="0">
                <a:solidFill>
                  <a:schemeClr val="tx1"/>
                </a:solidFill>
              </a:rPr>
            </a:br>
            <a:endParaRPr lang="de-DE" sz="4800" b="1" dirty="0">
              <a:solidFill>
                <a:schemeClr val="tx1"/>
              </a:solidFill>
            </a:endParaRPr>
          </a:p>
          <a:p>
            <a:pPr marL="0" indent="0">
              <a:buNone/>
            </a:pPr>
            <a:endParaRPr lang="de-DE" sz="4800" dirty="0">
              <a:solidFill>
                <a:schemeClr val="tx1"/>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1026" name="Picture 2" descr="http://www.ratgeberzentrale.de/uploads/tx_news/14800_22481_Bi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41" y="568974"/>
            <a:ext cx="1482318" cy="9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liennummernplatzhalter 2"/>
          <p:cNvSpPr>
            <a:spLocks noGrp="1"/>
          </p:cNvSpPr>
          <p:nvPr>
            <p:ph type="sldNum" sz="quarter" idx="11"/>
          </p:nvPr>
        </p:nvSpPr>
        <p:spPr/>
        <p:txBody>
          <a:bodyPr/>
          <a:lstStyle/>
          <a:p>
            <a:r>
              <a:rPr lang="de-DE" dirty="0"/>
              <a:t>43</a:t>
            </a:r>
          </a:p>
        </p:txBody>
      </p:sp>
    </p:spTree>
    <p:extLst>
      <p:ext uri="{BB962C8B-B14F-4D97-AF65-F5344CB8AC3E}">
        <p14:creationId xmlns:p14="http://schemas.microsoft.com/office/powerpoint/2010/main" val="1123168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569966" y="497134"/>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6. Viele Teile ergeben ein Ganzes</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6.1  Sinnvolle Netzwerke aufbauen – Kontakte pflegen</a:t>
            </a:r>
          </a:p>
          <a:p>
            <a:pPr marL="0" indent="0">
              <a:buNone/>
            </a:pPr>
            <a:endParaRPr lang="de-DE" sz="4800" dirty="0">
              <a:solidFill>
                <a:schemeClr val="tx1"/>
              </a:solidFill>
            </a:endParaRPr>
          </a:p>
          <a:p>
            <a:pPr marL="0" indent="0" algn="just">
              <a:buNone/>
            </a:pPr>
            <a:endParaRPr lang="de-DE" sz="4400" dirty="0">
              <a:solidFill>
                <a:schemeClr val="tx1"/>
              </a:solidFill>
            </a:endParaRPr>
          </a:p>
          <a:p>
            <a:pPr marL="0" indent="0" algn="just">
              <a:lnSpc>
                <a:spcPts val="1200"/>
              </a:lnSpc>
              <a:spcBef>
                <a:spcPts val="0"/>
              </a:spcBef>
              <a:buNone/>
            </a:pPr>
            <a:endParaRPr lang="de-DE" sz="4000" b="1" dirty="0">
              <a:solidFill>
                <a:schemeClr val="tx1"/>
              </a:solidFill>
            </a:endParaRPr>
          </a:p>
          <a:p>
            <a:pPr marL="0" indent="0" algn="just">
              <a:lnSpc>
                <a:spcPts val="1200"/>
              </a:lnSpc>
              <a:buNone/>
            </a:pPr>
            <a:r>
              <a:rPr lang="de-DE" sz="4400" b="1" dirty="0">
                <a:solidFill>
                  <a:schemeClr val="tx1"/>
                </a:solidFill>
              </a:rPr>
              <a:t>Wir pflegen zu unseren Kooperationspartnern gute Kontakte und arbeiten mit ihnen regelmäßig und konstruktiv zusammen.</a:t>
            </a:r>
          </a:p>
          <a:p>
            <a:pPr marL="0" indent="0" algn="just">
              <a:lnSpc>
                <a:spcPts val="1200"/>
              </a:lnSpc>
              <a:buNone/>
            </a:pPr>
            <a:endParaRPr lang="de-DE" sz="4000" dirty="0">
              <a:solidFill>
                <a:schemeClr val="tx1"/>
              </a:solidFill>
            </a:endParaRPr>
          </a:p>
          <a:p>
            <a:pPr marL="0" indent="0" algn="just">
              <a:lnSpc>
                <a:spcPts val="1200"/>
              </a:lnSpc>
              <a:spcBef>
                <a:spcPts val="0"/>
              </a:spcBef>
              <a:buNone/>
            </a:pPr>
            <a:r>
              <a:rPr lang="de-DE" sz="4000" dirty="0">
                <a:ea typeface="Calibri"/>
                <a:cs typeface="Times New Roman"/>
              </a:rPr>
              <a:t>Uns als pädagogischen Fachkräften ist es wichtig, vielfältige Möglichkeiten für die individuelle Entwicklung jedes einzelnen Kindes zu gewährleisten. Deshalb ist ein wichtiger Bestandteil unserer Arbeit, sinnvolle Netzwerke mit verschiedenen Kooperationspartnern aufzubauen und durch regelmäßigen Austausch den Kontakt zu pflegen.</a:t>
            </a:r>
          </a:p>
          <a:p>
            <a:pPr marL="0" indent="0" algn="just">
              <a:lnSpc>
                <a:spcPts val="1200"/>
              </a:lnSpc>
              <a:spcBef>
                <a:spcPts val="0"/>
              </a:spcBef>
              <a:buNone/>
            </a:pPr>
            <a:r>
              <a:rPr lang="de-DE" sz="4000" dirty="0">
                <a:ea typeface="Calibri"/>
                <a:cs typeface="Times New Roman"/>
              </a:rPr>
              <a:t>Durch die Zusammenarbeit mit unseren Kooperationspartnern erweitern wir unsere eigene Fachkompetenz. Deren Fachwissen nutzen wir, um eine optimale Förderung der Kinder zu ermöglichen.</a:t>
            </a:r>
          </a:p>
          <a:p>
            <a:pPr marL="0" indent="0">
              <a:lnSpc>
                <a:spcPts val="1200"/>
              </a:lnSpc>
              <a:spcBef>
                <a:spcPts val="0"/>
              </a:spcBef>
              <a:buNone/>
            </a:pPr>
            <a:endParaRPr lang="de-DE" sz="4000" dirty="0">
              <a:ea typeface="Calibri"/>
              <a:cs typeface="Times New Roman"/>
            </a:endParaRPr>
          </a:p>
          <a:p>
            <a:pPr marL="0" indent="0">
              <a:lnSpc>
                <a:spcPts val="1200"/>
              </a:lnSpc>
              <a:spcBef>
                <a:spcPts val="0"/>
              </a:spcBef>
              <a:buNone/>
            </a:pPr>
            <a:r>
              <a:rPr lang="de-DE" sz="4400" b="1" u="sng" dirty="0">
                <a:ea typeface="Calibri"/>
                <a:cs typeface="Times New Roman"/>
              </a:rPr>
              <a:t>Insbesondere arbeiten wir mit folgenden Institutionen zusammen:</a:t>
            </a:r>
          </a:p>
          <a:p>
            <a:pPr marL="0" lvl="0" indent="0">
              <a:buNone/>
            </a:pPr>
            <a:r>
              <a:rPr lang="de-DE" sz="4400" dirty="0">
                <a:latin typeface="Arial Narrow"/>
                <a:ea typeface="Calibri"/>
                <a:cs typeface="Times New Roman"/>
              </a:rPr>
              <a:t> </a:t>
            </a:r>
          </a:p>
          <a:p>
            <a:pPr marL="0" indent="0">
              <a:buNone/>
            </a:pPr>
            <a:endParaRPr lang="de-DE" sz="4800" b="1" dirty="0">
              <a:solidFill>
                <a:schemeClr val="tx1"/>
              </a:solidFill>
            </a:endParaRPr>
          </a:p>
          <a:p>
            <a:pPr marL="0" indent="0">
              <a:buNone/>
            </a:pPr>
            <a:endParaRPr lang="de-DE" sz="4800" dirty="0">
              <a:solidFill>
                <a:schemeClr val="tx1"/>
              </a:solidFill>
            </a:endParaRPr>
          </a:p>
          <a:p>
            <a:pPr marL="0" indent="0">
              <a:buNone/>
            </a:pPr>
            <a:br>
              <a:rPr lang="de-DE" sz="4800" b="1" dirty="0">
                <a:solidFill>
                  <a:schemeClr val="tx1"/>
                </a:solidFill>
              </a:rPr>
            </a:br>
            <a:br>
              <a:rPr lang="de-DE" sz="4800" b="1" dirty="0">
                <a:solidFill>
                  <a:schemeClr val="tx1"/>
                </a:solidFill>
              </a:rPr>
            </a:br>
            <a:endParaRPr lang="de-DE" sz="4800" b="1" dirty="0">
              <a:solidFill>
                <a:schemeClr val="tx1"/>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descr="http://www.fruehekindheit.ch/uploads/pics/slider_netzwerk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48680"/>
            <a:ext cx="1756743" cy="82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Foliennummernplatzhalter 5"/>
          <p:cNvSpPr>
            <a:spLocks noGrp="1"/>
          </p:cNvSpPr>
          <p:nvPr>
            <p:ph type="sldNum" sz="quarter" idx="11"/>
          </p:nvPr>
        </p:nvSpPr>
        <p:spPr/>
        <p:txBody>
          <a:bodyPr/>
          <a:lstStyle/>
          <a:p>
            <a:r>
              <a:rPr lang="de-DE" dirty="0"/>
              <a:t>44</a:t>
            </a:r>
          </a:p>
        </p:txBody>
      </p:sp>
      <p:pic>
        <p:nvPicPr>
          <p:cNvPr id="5" name="Grafik 4">
            <a:extLst>
              <a:ext uri="{FF2B5EF4-FFF2-40B4-BE49-F238E27FC236}">
                <a16:creationId xmlns:a16="http://schemas.microsoft.com/office/drawing/2014/main" id="{DD5724A5-D206-4C9C-B858-D0C6AA80C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3140968"/>
            <a:ext cx="5202191" cy="3281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029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11560" y="586995"/>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6. Viele Teile ergeben ein Ganzes</a:t>
            </a:r>
          </a:p>
          <a:p>
            <a:pPr marL="0" lvl="0" indent="0">
              <a:buNone/>
            </a:pPr>
            <a:r>
              <a:rPr lang="de-DE" sz="1600" dirty="0">
                <a:solidFill>
                  <a:schemeClr val="tx1"/>
                </a:solidFill>
              </a:rPr>
              <a:t>,</a:t>
            </a:r>
            <a:endParaRPr lang="de-DE" sz="5600" i="1" dirty="0">
              <a:solidFill>
                <a:schemeClr val="tx1"/>
              </a:solidFill>
            </a:endParaRPr>
          </a:p>
          <a:p>
            <a:pPr marL="0" lvl="0" indent="0">
              <a:buNone/>
            </a:pPr>
            <a:r>
              <a:rPr lang="de-DE" sz="4800" dirty="0">
                <a:solidFill>
                  <a:schemeClr val="tx1"/>
                </a:solidFill>
              </a:rPr>
              <a:t>6.2  Zusammenarbeit mit unserm Träger und der Gemeinde</a:t>
            </a:r>
          </a:p>
          <a:p>
            <a:pPr marL="0" indent="0">
              <a:buNone/>
            </a:pPr>
            <a:endParaRPr lang="de-DE" sz="4800" dirty="0"/>
          </a:p>
          <a:p>
            <a:pPr marL="0" indent="0">
              <a:buNone/>
            </a:pPr>
            <a:endParaRPr lang="de-DE" sz="4800" dirty="0"/>
          </a:p>
          <a:p>
            <a:pPr marL="0" indent="0">
              <a:buNone/>
            </a:pPr>
            <a:endParaRPr lang="de-DE" sz="4800" dirty="0"/>
          </a:p>
          <a:p>
            <a:pPr marL="0" indent="0" algn="just">
              <a:lnSpc>
                <a:spcPts val="1200"/>
              </a:lnSpc>
              <a:spcBef>
                <a:spcPts val="0"/>
              </a:spcBef>
              <a:buNone/>
            </a:pPr>
            <a:r>
              <a:rPr lang="de-DE" sz="4000" dirty="0"/>
              <a:t>Träger der Kita Neukirch ist die Gemeinde Neukirch. </a:t>
            </a:r>
          </a:p>
          <a:p>
            <a:pPr marL="0" indent="0" algn="just">
              <a:lnSpc>
                <a:spcPts val="1200"/>
              </a:lnSpc>
              <a:spcBef>
                <a:spcPts val="0"/>
              </a:spcBef>
              <a:buNone/>
            </a:pPr>
            <a:endParaRPr lang="de-DE" sz="4000" b="1" dirty="0">
              <a:solidFill>
                <a:srgbClr val="3E3D2D"/>
              </a:solidFill>
            </a:endParaRPr>
          </a:p>
          <a:p>
            <a:pPr marL="0" indent="0" algn="just">
              <a:lnSpc>
                <a:spcPts val="1200"/>
              </a:lnSpc>
              <a:spcBef>
                <a:spcPts val="0"/>
              </a:spcBef>
              <a:buNone/>
            </a:pPr>
            <a:r>
              <a:rPr lang="de-DE" sz="4000" dirty="0">
                <a:solidFill>
                  <a:srgbClr val="3E3D2D"/>
                </a:solidFill>
              </a:rPr>
              <a:t>Die Leitung verantwortet dem Träger und den Eltern gegenüber die Konzeption der pädagogischen Arbeit. Sie ist verantwortlich für die Planung und Durchführung der gesamten Arbeit der Tageseinrichtung für Kinder. Die Leitung trägt im Rahmen der Vorgaben des Trägers die Gesamtaufgaben.</a:t>
            </a:r>
          </a:p>
          <a:p>
            <a:pPr marL="0" indent="0" algn="just">
              <a:lnSpc>
                <a:spcPts val="1200"/>
              </a:lnSpc>
              <a:spcBef>
                <a:spcPts val="0"/>
              </a:spcBef>
              <a:buNone/>
            </a:pPr>
            <a:endParaRPr lang="de-DE" sz="4000" dirty="0">
              <a:solidFill>
                <a:srgbClr val="3E3D2D"/>
              </a:solidFill>
            </a:endParaRPr>
          </a:p>
          <a:p>
            <a:pPr marL="0" indent="0" algn="just">
              <a:lnSpc>
                <a:spcPts val="1200"/>
              </a:lnSpc>
              <a:spcBef>
                <a:spcPts val="0"/>
              </a:spcBef>
              <a:buNone/>
            </a:pPr>
            <a:r>
              <a:rPr lang="de-DE" sz="4000" dirty="0">
                <a:solidFill>
                  <a:srgbClr val="3E3D2D"/>
                </a:solidFill>
              </a:rPr>
              <a:t>Die Vertretung der Leitung trägt in der Abwesenheit der Leitung die Verantwortung für das Personal, die Betriebsführung und Organisation der gesamten Einrichtung.</a:t>
            </a:r>
          </a:p>
          <a:p>
            <a:pPr marL="0" indent="0" algn="just">
              <a:lnSpc>
                <a:spcPts val="1200"/>
              </a:lnSpc>
              <a:spcBef>
                <a:spcPts val="0"/>
              </a:spcBef>
              <a:buNone/>
            </a:pPr>
            <a:endParaRPr lang="de-DE" sz="4000" dirty="0">
              <a:solidFill>
                <a:srgbClr val="3E3D2D"/>
              </a:solidFill>
            </a:endParaRPr>
          </a:p>
          <a:p>
            <a:pPr marL="0" indent="0" algn="just">
              <a:lnSpc>
                <a:spcPts val="1200"/>
              </a:lnSpc>
              <a:spcBef>
                <a:spcPts val="0"/>
              </a:spcBef>
              <a:buNone/>
            </a:pPr>
            <a:r>
              <a:rPr lang="de-DE" sz="4000" dirty="0">
                <a:solidFill>
                  <a:srgbClr val="3E3D2D"/>
                </a:solidFill>
              </a:rPr>
              <a:t>Die Gruppenleitung verantwortet der Leitung und damit dem Träger die pädagogische und organisatorische Arbeit in ihrer Gruppe</a:t>
            </a:r>
            <a:r>
              <a:rPr lang="de-DE" sz="4000" b="1" dirty="0">
                <a:solidFill>
                  <a:srgbClr val="3E3D2D"/>
                </a:solidFill>
              </a:rPr>
              <a:t>.</a:t>
            </a:r>
          </a:p>
          <a:p>
            <a:pPr marL="0" indent="0" algn="just">
              <a:lnSpc>
                <a:spcPts val="1200"/>
              </a:lnSpc>
              <a:spcBef>
                <a:spcPts val="0"/>
              </a:spcBef>
              <a:buNone/>
            </a:pPr>
            <a:endParaRPr lang="de-DE" sz="4000" i="1" dirty="0">
              <a:solidFill>
                <a:srgbClr val="FF0000"/>
              </a:solidFill>
            </a:endParaRPr>
          </a:p>
          <a:p>
            <a:pPr marL="0" indent="0" algn="just">
              <a:lnSpc>
                <a:spcPts val="1200"/>
              </a:lnSpc>
              <a:spcBef>
                <a:spcPts val="0"/>
              </a:spcBef>
              <a:buNone/>
            </a:pPr>
            <a:endParaRPr lang="de-DE" sz="4000" dirty="0"/>
          </a:p>
          <a:p>
            <a:pPr marL="0" indent="0">
              <a:buNone/>
            </a:pPr>
            <a:endParaRPr lang="de-DE" sz="4800" b="1" dirty="0">
              <a:solidFill>
                <a:srgbClr val="3E3D2D"/>
              </a:solidFill>
            </a:endParaRPr>
          </a:p>
          <a:p>
            <a:pPr marL="0" indent="0">
              <a:buNone/>
            </a:pPr>
            <a:endParaRPr lang="de-DE" sz="4800" dirty="0">
              <a:solidFill>
                <a:srgbClr val="3E3D2D"/>
              </a:solidFill>
            </a:endParaRPr>
          </a:p>
          <a:p>
            <a:pPr marL="0" indent="0">
              <a:buNone/>
            </a:pPr>
            <a:br>
              <a:rPr lang="de-DE" sz="4800" b="1" dirty="0">
                <a:solidFill>
                  <a:srgbClr val="3E3D2D"/>
                </a:solidFill>
              </a:rPr>
            </a:br>
            <a:br>
              <a:rPr lang="de-DE" sz="4800" b="1" dirty="0">
                <a:solidFill>
                  <a:srgbClr val="3E3D2D"/>
                </a:solidFill>
              </a:rPr>
            </a:br>
            <a:endParaRPr lang="de-DE" sz="4800" b="1" dirty="0">
              <a:solidFill>
                <a:srgbClr val="3E3D2D"/>
              </a:solidFill>
            </a:endParaRPr>
          </a:p>
          <a:p>
            <a:pPr marL="0" indent="0">
              <a:buNone/>
            </a:pPr>
            <a:endParaRPr lang="de-DE" sz="4800" dirty="0">
              <a:solidFill>
                <a:srgbClr val="3E3D2D"/>
              </a:solidFill>
            </a:endParaRPr>
          </a:p>
          <a:p>
            <a:pPr marL="0" indent="0">
              <a:buNone/>
            </a:pPr>
            <a:endParaRPr lang="de-DE" sz="4800" dirty="0">
              <a:solidFill>
                <a:srgbClr val="3E3D2D"/>
              </a:solidFill>
            </a:endParaRPr>
          </a:p>
          <a:p>
            <a:pPr>
              <a:buFontTx/>
              <a:buChar char="-"/>
            </a:pPr>
            <a:endParaRPr lang="de-DE" sz="4800" b="1" dirty="0"/>
          </a:p>
          <a:p>
            <a:pPr marL="0" indent="0">
              <a:buNone/>
            </a:pPr>
            <a:endParaRPr lang="de-DE" sz="4800" dirty="0"/>
          </a:p>
          <a:p>
            <a:pPr marL="0" indent="0">
              <a:buNone/>
            </a:pPr>
            <a:endParaRPr lang="de-DE" sz="4000" i="1" dirty="0"/>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pic>
        <p:nvPicPr>
          <p:cNvPr id="2" name="Picture 2" descr="http://www.fruehekindheit.ch/uploads/pics/slider_netzwerk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20688"/>
            <a:ext cx="1756743" cy="82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Foliennummernplatzhalter 5"/>
          <p:cNvSpPr>
            <a:spLocks noGrp="1"/>
          </p:cNvSpPr>
          <p:nvPr>
            <p:ph type="sldNum" sz="quarter" idx="11"/>
          </p:nvPr>
        </p:nvSpPr>
        <p:spPr/>
        <p:txBody>
          <a:bodyPr/>
          <a:lstStyle/>
          <a:p>
            <a:r>
              <a:rPr lang="de-DE" dirty="0"/>
              <a:t>45</a:t>
            </a:r>
          </a:p>
        </p:txBody>
      </p:sp>
    </p:spTree>
    <p:extLst>
      <p:ext uri="{BB962C8B-B14F-4D97-AF65-F5344CB8AC3E}">
        <p14:creationId xmlns:p14="http://schemas.microsoft.com/office/powerpoint/2010/main" val="3413419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683568" y="404664"/>
            <a:ext cx="7704137" cy="944563"/>
          </a:xfrm>
        </p:spPr>
        <p:txBody>
          <a:bodyPr>
            <a:normAutofit fontScale="25000" lnSpcReduction="20000"/>
          </a:bodyPr>
          <a:lstStyle/>
          <a:p>
            <a:pPr marL="0" indent="0">
              <a:buNone/>
            </a:pPr>
            <a:r>
              <a:rPr lang="de-DE" sz="1600" dirty="0"/>
              <a:t>,</a:t>
            </a:r>
            <a:endParaRPr lang="de-DE" sz="6400" dirty="0"/>
          </a:p>
          <a:p>
            <a:pPr marL="0" lvl="0" indent="0">
              <a:buNone/>
            </a:pPr>
            <a:r>
              <a:rPr lang="de-DE" sz="8000" b="1" dirty="0">
                <a:solidFill>
                  <a:schemeClr val="tx1"/>
                </a:solidFill>
              </a:rPr>
              <a:t>7. Akronyme, Literarturverzeichnis und Danksagung</a:t>
            </a:r>
          </a:p>
          <a:p>
            <a:pPr marL="0" lvl="0" indent="0">
              <a:buNone/>
            </a:pPr>
            <a:r>
              <a:rPr lang="de-DE" sz="1600" dirty="0">
                <a:solidFill>
                  <a:srgbClr val="675D59"/>
                </a:solidFill>
              </a:rPr>
              <a:t>,</a:t>
            </a:r>
            <a:endParaRPr lang="de-DE" sz="4800" dirty="0">
              <a:solidFill>
                <a:prstClr val="black"/>
              </a:solidFill>
            </a:endParaRPr>
          </a:p>
          <a:p>
            <a:pPr marL="0" indent="0">
              <a:buNone/>
            </a:pPr>
            <a:endParaRPr lang="de-DE" sz="4800" dirty="0"/>
          </a:p>
          <a:p>
            <a:pPr marL="0" lvl="0" indent="0">
              <a:lnSpc>
                <a:spcPts val="1200"/>
              </a:lnSpc>
              <a:buNone/>
            </a:pPr>
            <a:endParaRPr lang="de-DE" sz="4800" b="1" u="sng" dirty="0">
              <a:solidFill>
                <a:schemeClr val="tx1"/>
              </a:solidFill>
            </a:endParaRPr>
          </a:p>
          <a:p>
            <a:pPr marL="0" lvl="0" indent="0">
              <a:lnSpc>
                <a:spcPts val="1200"/>
              </a:lnSpc>
              <a:buNone/>
            </a:pPr>
            <a:r>
              <a:rPr lang="de-DE" sz="4400" b="1" u="sng" dirty="0">
                <a:solidFill>
                  <a:schemeClr val="tx1"/>
                </a:solidFill>
              </a:rPr>
              <a:t>Akronyme:</a:t>
            </a:r>
          </a:p>
          <a:p>
            <a:pPr marL="0" lvl="0" indent="0">
              <a:lnSpc>
                <a:spcPts val="1200"/>
              </a:lnSpc>
              <a:buNone/>
            </a:pPr>
            <a:endParaRPr lang="de-DE" sz="4400" b="1" u="sng" dirty="0">
              <a:solidFill>
                <a:schemeClr val="tx1"/>
              </a:solidFill>
            </a:endParaRPr>
          </a:p>
          <a:p>
            <a:pPr algn="just">
              <a:lnSpc>
                <a:spcPts val="1200"/>
              </a:lnSpc>
              <a:spcBef>
                <a:spcPts val="0"/>
              </a:spcBef>
              <a:buFont typeface="Arial" panose="020B0604020202020204" pitchFamily="34" charset="0"/>
              <a:buChar char="•"/>
            </a:pPr>
            <a:r>
              <a:rPr lang="de-DE" sz="4000" b="1" dirty="0">
                <a:solidFill>
                  <a:schemeClr val="tx1"/>
                </a:solidFill>
              </a:rPr>
              <a:t>Partizipation</a:t>
            </a:r>
            <a:r>
              <a:rPr lang="de-DE" sz="4000" dirty="0">
                <a:solidFill>
                  <a:schemeClr val="tx1"/>
                </a:solidFill>
              </a:rPr>
              <a:t> – (lat. </a:t>
            </a:r>
            <a:r>
              <a:rPr lang="de-DE" sz="4000" dirty="0" err="1">
                <a:solidFill>
                  <a:schemeClr val="tx1"/>
                </a:solidFill>
              </a:rPr>
              <a:t>particeps</a:t>
            </a:r>
            <a:r>
              <a:rPr lang="de-DE" sz="4000" dirty="0">
                <a:solidFill>
                  <a:schemeClr val="tx1"/>
                </a:solidFill>
              </a:rPr>
              <a:t> = teilhabend) bezeichnet grundlegend verschiedene Formen der Beteiligung, Teilhabe bzw. Mitbestimmung. (...) in Kindertageseinrichtungen ist die ernst gemeinte, altersgemäße Beteiligung der Kinder am Einrichtungsleben im Rahmen ihrer Erziehung und Bildung.  </a:t>
            </a:r>
            <a:r>
              <a:rPr lang="de-DE" sz="3200" dirty="0">
                <a:solidFill>
                  <a:schemeClr val="tx1"/>
                </a:solidFill>
              </a:rPr>
              <a:t>*Vollmer, Knut (2005). Das Fachwörterbuch für Erzieherinnen und pädagogische Fachkräfte. S. 88</a:t>
            </a:r>
            <a:endParaRPr lang="de-DE" sz="4000" dirty="0">
              <a:solidFill>
                <a:schemeClr val="tx1"/>
              </a:solidFill>
            </a:endParaRPr>
          </a:p>
          <a:p>
            <a:pPr algn="just">
              <a:lnSpc>
                <a:spcPts val="1200"/>
              </a:lnSpc>
              <a:spcBef>
                <a:spcPts val="0"/>
              </a:spcBef>
              <a:buFont typeface="Arial" panose="020B0604020202020204" pitchFamily="34" charset="0"/>
              <a:buChar char="•"/>
            </a:pPr>
            <a:r>
              <a:rPr lang="de-DE" sz="4000" b="1" dirty="0">
                <a:solidFill>
                  <a:schemeClr val="tx1"/>
                </a:solidFill>
              </a:rPr>
              <a:t>Transition</a:t>
            </a:r>
            <a:r>
              <a:rPr lang="de-DE" sz="4000" dirty="0">
                <a:solidFill>
                  <a:schemeClr val="tx1"/>
                </a:solidFill>
              </a:rPr>
              <a:t> – (lat. transitus = Übergang, Durchgang) werden bedeutende Übergänge im Leben eines Menschen beschrieben, die bewältigt werden müssen. Innerhalb dieser Phasen finden in relativ kurzer Zeit wichtige Veränderungen statt. Die Kinder müssen lernen und sind unterschiedlichen Belastungen unterworfen, da sie sich einer neuen Situation anpassen müssen.</a:t>
            </a:r>
          </a:p>
          <a:p>
            <a:pPr marL="0" lvl="0" indent="0" algn="just">
              <a:lnSpc>
                <a:spcPts val="1200"/>
              </a:lnSpc>
              <a:spcBef>
                <a:spcPts val="0"/>
              </a:spcBef>
              <a:buNone/>
            </a:pPr>
            <a:r>
              <a:rPr lang="de-DE" sz="3200" dirty="0">
                <a:solidFill>
                  <a:schemeClr val="tx1"/>
                </a:solidFill>
              </a:rPr>
              <a:t>              *Vollmer, Knut (2005). Das Fachwörterbuch für Erzieherinnen und pädagogische Fachkräfte. S. 148</a:t>
            </a:r>
          </a:p>
          <a:p>
            <a:pPr marL="0" indent="0">
              <a:lnSpc>
                <a:spcPts val="1200"/>
              </a:lnSpc>
              <a:spcBef>
                <a:spcPts val="0"/>
              </a:spcBef>
              <a:buNone/>
            </a:pPr>
            <a:endParaRPr lang="de-DE" sz="4000" b="1" u="sng" dirty="0">
              <a:solidFill>
                <a:schemeClr val="tx1"/>
              </a:solidFill>
            </a:endParaRPr>
          </a:p>
          <a:p>
            <a:pPr marL="0" indent="0">
              <a:lnSpc>
                <a:spcPts val="1200"/>
              </a:lnSpc>
              <a:buNone/>
            </a:pPr>
            <a:r>
              <a:rPr lang="de-DE" sz="4400" b="1" u="sng" dirty="0">
                <a:solidFill>
                  <a:schemeClr val="tx1"/>
                </a:solidFill>
              </a:rPr>
              <a:t>Literaturverzeichnis:</a:t>
            </a:r>
          </a:p>
          <a:p>
            <a:pPr marL="0" indent="0">
              <a:lnSpc>
                <a:spcPts val="1200"/>
              </a:lnSpc>
              <a:buNone/>
            </a:pPr>
            <a:endParaRPr lang="de-DE" sz="4400" b="1" dirty="0">
              <a:solidFill>
                <a:schemeClr val="tx1"/>
              </a:solidFill>
            </a:endParaRPr>
          </a:p>
          <a:p>
            <a:pPr marL="0" indent="0" algn="just">
              <a:lnSpc>
                <a:spcPts val="1200"/>
              </a:lnSpc>
              <a:spcBef>
                <a:spcPts val="0"/>
              </a:spcBef>
              <a:buNone/>
            </a:pPr>
            <a:r>
              <a:rPr lang="de-DE" sz="4000" dirty="0">
                <a:solidFill>
                  <a:schemeClr val="tx1"/>
                </a:solidFill>
              </a:rPr>
              <a:t>1)     </a:t>
            </a:r>
            <a:r>
              <a:rPr lang="de-DE" sz="4000" dirty="0" err="1">
                <a:solidFill>
                  <a:schemeClr val="tx1"/>
                </a:solidFill>
              </a:rPr>
              <a:t>Krauth</a:t>
            </a:r>
            <a:r>
              <a:rPr lang="de-DE" sz="4000" dirty="0">
                <a:solidFill>
                  <a:schemeClr val="tx1"/>
                </a:solidFill>
              </a:rPr>
              <a:t>, Vanessa/vh (2019). Partizipation als Schlüssel zu Bildung, Demokratie und Kinderschutz. Tacheles Magazin 1/19-Ausgabe 75, </a:t>
            </a:r>
            <a:br>
              <a:rPr lang="de-DE" sz="4000" dirty="0">
                <a:solidFill>
                  <a:schemeClr val="tx1"/>
                </a:solidFill>
              </a:rPr>
            </a:br>
            <a:r>
              <a:rPr lang="de-DE" sz="4000" dirty="0">
                <a:solidFill>
                  <a:schemeClr val="tx1"/>
                </a:solidFill>
              </a:rPr>
              <a:t>             Stuttgart: Landesverband Katholischer Kindertagestätten. </a:t>
            </a:r>
          </a:p>
          <a:p>
            <a:pPr marL="0" indent="0" algn="just">
              <a:lnSpc>
                <a:spcPts val="1200"/>
              </a:lnSpc>
              <a:spcBef>
                <a:spcPts val="0"/>
              </a:spcBef>
              <a:buNone/>
            </a:pPr>
            <a:r>
              <a:rPr lang="de-DE" sz="4000" dirty="0">
                <a:solidFill>
                  <a:schemeClr val="tx1"/>
                </a:solidFill>
              </a:rPr>
              <a:t>2)     Ministerium für Kultus, Jugend und Sport Baden-Württemberg (Hrsg.) (2014). Orientierungsplan für Bildung und Erziehung in baden</a:t>
            </a:r>
            <a:br>
              <a:rPr lang="de-DE" sz="4000" dirty="0">
                <a:solidFill>
                  <a:schemeClr val="tx1"/>
                </a:solidFill>
              </a:rPr>
            </a:br>
            <a:r>
              <a:rPr lang="de-DE" sz="4000" dirty="0">
                <a:solidFill>
                  <a:schemeClr val="tx1"/>
                </a:solidFill>
              </a:rPr>
              <a:t>             württembergischen Kindergärten und weiteren Kindertageseinrichtungen. Freiburg im Breisgau: Herder Verlag.</a:t>
            </a:r>
          </a:p>
          <a:p>
            <a:pPr marL="0" indent="0" algn="just">
              <a:lnSpc>
                <a:spcPts val="1200"/>
              </a:lnSpc>
              <a:spcBef>
                <a:spcPts val="0"/>
              </a:spcBef>
              <a:buNone/>
            </a:pPr>
            <a:r>
              <a:rPr lang="de-DE" sz="4000" dirty="0">
                <a:solidFill>
                  <a:schemeClr val="tx1"/>
                </a:solidFill>
              </a:rPr>
              <a:t>3)         Vollmer, Knut (2005). Das Fachwörterbuch für Erzieherinnen und pädagogische Fachkräfte. Freiburg im Breisgau: Herder Verlag.</a:t>
            </a:r>
            <a:endParaRPr lang="de-DE" sz="4800" dirty="0">
              <a:solidFill>
                <a:schemeClr val="tx1"/>
              </a:solidFill>
            </a:endParaRPr>
          </a:p>
          <a:p>
            <a:pPr marL="0" lvl="0" indent="0">
              <a:lnSpc>
                <a:spcPts val="1200"/>
              </a:lnSpc>
              <a:buNone/>
            </a:pPr>
            <a:endParaRPr lang="de-DE" sz="4400" b="1" u="sng" dirty="0">
              <a:solidFill>
                <a:prstClr val="black"/>
              </a:solidFill>
            </a:endParaRPr>
          </a:p>
          <a:p>
            <a:pPr marL="0" lvl="0" indent="0">
              <a:lnSpc>
                <a:spcPts val="1200"/>
              </a:lnSpc>
              <a:buNone/>
            </a:pPr>
            <a:r>
              <a:rPr lang="de-DE" sz="4400" b="1" u="sng" dirty="0">
                <a:solidFill>
                  <a:prstClr val="black"/>
                </a:solidFill>
              </a:rPr>
              <a:t>Hinweis:</a:t>
            </a:r>
          </a:p>
          <a:p>
            <a:pPr marL="0" lvl="0" indent="0" algn="just">
              <a:lnSpc>
                <a:spcPts val="1200"/>
              </a:lnSpc>
              <a:spcBef>
                <a:spcPts val="0"/>
              </a:spcBef>
              <a:buNone/>
            </a:pPr>
            <a:endParaRPr lang="de-DE" sz="4000" dirty="0">
              <a:solidFill>
                <a:schemeClr val="tx1"/>
              </a:solidFill>
            </a:endParaRPr>
          </a:p>
          <a:p>
            <a:pPr marL="0" lvl="0" indent="0" algn="just">
              <a:lnSpc>
                <a:spcPts val="1200"/>
              </a:lnSpc>
              <a:spcBef>
                <a:spcPts val="0"/>
              </a:spcBef>
              <a:buNone/>
            </a:pPr>
            <a:r>
              <a:rPr lang="de-DE" sz="4000" dirty="0">
                <a:solidFill>
                  <a:schemeClr val="tx1"/>
                </a:solidFill>
              </a:rPr>
              <a:t>Die gesamte Konzeption </a:t>
            </a:r>
          </a:p>
          <a:p>
            <a:pPr lvl="0" algn="just">
              <a:lnSpc>
                <a:spcPts val="1200"/>
              </a:lnSpc>
              <a:spcBef>
                <a:spcPts val="0"/>
              </a:spcBef>
              <a:buFont typeface="Arial" panose="020B0604020202020204" pitchFamily="34" charset="0"/>
              <a:buChar char="•"/>
            </a:pPr>
            <a:r>
              <a:rPr lang="de-DE" sz="4000" dirty="0">
                <a:solidFill>
                  <a:schemeClr val="tx1"/>
                </a:solidFill>
              </a:rPr>
              <a:t>wurde auf Grundlage der Ausführungen und verpflichtenden Ziele des „</a:t>
            </a:r>
            <a:r>
              <a:rPr lang="de-DE" sz="4000" dirty="0">
                <a:solidFill>
                  <a:prstClr val="black"/>
                </a:solidFill>
              </a:rPr>
              <a:t>Orientierungsplan für Bildung und Erziehung in baden-württembergischen Kindergärten und weiteren Kindertageseinrichtungen“ erarbeitet.</a:t>
            </a:r>
          </a:p>
          <a:p>
            <a:pPr lvl="0" algn="just">
              <a:lnSpc>
                <a:spcPts val="1200"/>
              </a:lnSpc>
              <a:spcBef>
                <a:spcPts val="0"/>
              </a:spcBef>
              <a:buFont typeface="Arial" panose="020B0604020202020204" pitchFamily="34" charset="0"/>
              <a:buChar char="•"/>
            </a:pPr>
            <a:r>
              <a:rPr lang="de-DE" sz="4000" dirty="0">
                <a:solidFill>
                  <a:prstClr val="black"/>
                </a:solidFill>
              </a:rPr>
              <a:t>Zu Grund gelegt sind darin die Inhalte, Prozesse des Qualitätshandbuch – „QHB der Leiterinnenkonferenz Bodenseekreis-Ost“</a:t>
            </a:r>
          </a:p>
          <a:p>
            <a:pPr lvl="0" algn="just">
              <a:lnSpc>
                <a:spcPts val="1200"/>
              </a:lnSpc>
              <a:spcBef>
                <a:spcPts val="0"/>
              </a:spcBef>
              <a:buFont typeface="Arial" panose="020B0604020202020204" pitchFamily="34" charset="0"/>
              <a:buChar char="•"/>
            </a:pPr>
            <a:r>
              <a:rPr lang="de-DE" sz="4000" dirty="0">
                <a:solidFill>
                  <a:prstClr val="black"/>
                </a:solidFill>
              </a:rPr>
              <a:t>sowie, darauf aufbauend, weitere individuelle Prozessbeschreibungen der Kita Neukirch </a:t>
            </a:r>
          </a:p>
          <a:p>
            <a:pPr lvl="0" algn="just">
              <a:lnSpc>
                <a:spcPts val="1200"/>
              </a:lnSpc>
              <a:spcBef>
                <a:spcPts val="0"/>
              </a:spcBef>
              <a:buFont typeface="Arial" panose="020B0604020202020204" pitchFamily="34" charset="0"/>
              <a:buChar char="•"/>
            </a:pPr>
            <a:endParaRPr lang="de-DE" sz="4800" b="1" dirty="0">
              <a:solidFill>
                <a:schemeClr val="tx1"/>
              </a:solidFill>
            </a:endParaRPr>
          </a:p>
          <a:p>
            <a:pPr>
              <a:lnSpc>
                <a:spcPts val="1200"/>
              </a:lnSpc>
              <a:buFontTx/>
              <a:buChar char="-"/>
            </a:pPr>
            <a:endParaRPr lang="de-DE" sz="4400" b="1" dirty="0">
              <a:solidFill>
                <a:schemeClr val="tx1"/>
              </a:solidFill>
            </a:endParaRPr>
          </a:p>
          <a:p>
            <a:pPr marL="0" indent="0" algn="just">
              <a:lnSpc>
                <a:spcPts val="1200"/>
              </a:lnSpc>
              <a:buNone/>
            </a:pPr>
            <a:r>
              <a:rPr lang="de-DE" sz="7200" i="1" dirty="0">
                <a:solidFill>
                  <a:schemeClr val="tx1"/>
                </a:solidFill>
              </a:rPr>
              <a:t>W</a:t>
            </a:r>
            <a:r>
              <a:rPr lang="de-DE" sz="4000" i="1" dirty="0">
                <a:solidFill>
                  <a:schemeClr val="tx1"/>
                </a:solidFill>
              </a:rPr>
              <a:t>ir bedanken uns bei allen, die uns geholfen haben diese Konzeption zu erstellen!</a:t>
            </a:r>
          </a:p>
          <a:p>
            <a:pPr marL="0" indent="0" algn="just">
              <a:lnSpc>
                <a:spcPts val="1200"/>
              </a:lnSpc>
              <a:buNone/>
            </a:pPr>
            <a:r>
              <a:rPr lang="de-DE" sz="4000" i="1" dirty="0">
                <a:solidFill>
                  <a:schemeClr val="tx1"/>
                </a:solidFill>
              </a:rPr>
              <a:t>Insbesondere für die fachlich, kompetente Beratung des katholischen Landesverbandes, Amtzell </a:t>
            </a:r>
          </a:p>
          <a:p>
            <a:pPr marL="0" indent="0" algn="just">
              <a:lnSpc>
                <a:spcPts val="1200"/>
              </a:lnSpc>
              <a:buNone/>
            </a:pPr>
            <a:r>
              <a:rPr lang="de-DE" sz="4000" i="1" dirty="0">
                <a:solidFill>
                  <a:schemeClr val="tx1"/>
                </a:solidFill>
              </a:rPr>
              <a:t>sowie bei unseren Elternbeiräten für deren tatkräftige Mitwirkung und Unterstützung.</a:t>
            </a:r>
          </a:p>
          <a:p>
            <a:pPr marL="0" indent="0">
              <a:buNone/>
            </a:pPr>
            <a:r>
              <a:rPr lang="de-DE" sz="4800" dirty="0">
                <a:solidFill>
                  <a:srgbClr val="675D59"/>
                </a:solidFill>
              </a:rPr>
              <a:t>					                        </a:t>
            </a:r>
            <a:r>
              <a:rPr lang="de-DE" sz="11200" i="1" dirty="0">
                <a:latin typeface="Calibri Light" panose="020F0302020204030204" pitchFamily="34" charset="0"/>
              </a:rPr>
              <a:t>Danke</a:t>
            </a: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46</a:t>
            </a:r>
          </a:p>
        </p:txBody>
      </p:sp>
      <p:pic>
        <p:nvPicPr>
          <p:cNvPr id="1027" name="Picture 3" descr="C:\Users\Kindergarten\AppData\Local\Microsoft\Windows\Temporary Internet Files\Content.IE5\BLQHO0YO\books-315393_960_7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850" y="-171400"/>
            <a:ext cx="1728192"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Grafik 6" descr="C:\Users\Kindergarten\AppData\Local\Microsoft\Windows\Temporary Internet Files\Content.IE5\ULQYOPT5\1920px-SNice.svg[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970305"/>
            <a:ext cx="752475" cy="752475"/>
          </a:xfrm>
          <a:prstGeom prst="rect">
            <a:avLst/>
          </a:prstGeom>
          <a:noFill/>
          <a:ln>
            <a:noFill/>
          </a:ln>
        </p:spPr>
      </p:pic>
    </p:spTree>
    <p:extLst>
      <p:ext uri="{BB962C8B-B14F-4D97-AF65-F5344CB8AC3E}">
        <p14:creationId xmlns:p14="http://schemas.microsoft.com/office/powerpoint/2010/main" val="294986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789040"/>
            <a:ext cx="1408584" cy="244406"/>
          </a:xfrm>
        </p:spPr>
        <p:txBody>
          <a:bodyPr>
            <a:normAutofit fontScale="90000"/>
          </a:bodyPr>
          <a:lstStyle/>
          <a:p>
            <a:pPr algn="r"/>
            <a:r>
              <a:rPr lang="de-DE" dirty="0"/>
              <a:t>                                                 </a:t>
            </a:r>
            <a:br>
              <a:rPr lang="de-DE" dirty="0"/>
            </a:br>
            <a:br>
              <a:rPr lang="de-DE" dirty="0"/>
            </a:br>
            <a:r>
              <a:rPr lang="de-DE" dirty="0"/>
              <a:t>        </a:t>
            </a:r>
            <a:br>
              <a:rPr lang="de-DE" sz="1200" dirty="0"/>
            </a:br>
            <a:br>
              <a:rPr lang="de-DE" dirty="0"/>
            </a:br>
            <a:endParaRPr lang="de-DE" dirty="0"/>
          </a:p>
        </p:txBody>
      </p:sp>
      <p:sp>
        <p:nvSpPr>
          <p:cNvPr id="3" name="Inhaltsplatzhalter 2"/>
          <p:cNvSpPr>
            <a:spLocks noGrp="1"/>
          </p:cNvSpPr>
          <p:nvPr>
            <p:ph type="body" sz="half" idx="2"/>
          </p:nvPr>
        </p:nvSpPr>
        <p:spPr>
          <a:xfrm>
            <a:off x="899592" y="4941168"/>
            <a:ext cx="7271274" cy="1872208"/>
          </a:xfrm>
        </p:spPr>
        <p:txBody>
          <a:bodyPr>
            <a:normAutofit fontScale="92500" lnSpcReduction="20000"/>
          </a:bodyPr>
          <a:lstStyle/>
          <a:p>
            <a:pPr marL="0" indent="0" algn="just">
              <a:buNone/>
            </a:pPr>
            <a:r>
              <a:rPr lang="de-DE" sz="1200" b="1" u="sng" dirty="0"/>
              <a:t>Anschrift</a:t>
            </a:r>
            <a:r>
              <a:rPr lang="de-DE" sz="1200" b="1" dirty="0"/>
              <a:t>:</a:t>
            </a:r>
            <a:r>
              <a:rPr lang="de-DE" sz="1400" dirty="0"/>
              <a:t> 	</a:t>
            </a:r>
            <a:r>
              <a:rPr lang="de-DE" sz="1200" dirty="0"/>
              <a:t>Kita Neukirch			</a:t>
            </a:r>
            <a:r>
              <a:rPr lang="de-DE" sz="1200" b="1" dirty="0"/>
              <a:t>              </a:t>
            </a:r>
            <a:r>
              <a:rPr lang="de-DE" sz="1200" b="1" u="sng" dirty="0"/>
              <a:t>Träger:</a:t>
            </a:r>
            <a:r>
              <a:rPr lang="de-DE" sz="1200" b="1" dirty="0"/>
              <a:t> 	         </a:t>
            </a:r>
            <a:r>
              <a:rPr lang="de-DE" sz="1200" dirty="0"/>
              <a:t>Gemeinde Neukirch</a:t>
            </a:r>
            <a:endParaRPr lang="de-DE" sz="1200" b="1" u="sng" dirty="0"/>
          </a:p>
          <a:p>
            <a:pPr marL="0" indent="0" algn="just">
              <a:buNone/>
            </a:pPr>
            <a:r>
              <a:rPr lang="de-DE" sz="1200" dirty="0"/>
              <a:t>	Hüttenseestr. 34		       </a:t>
            </a:r>
            <a:r>
              <a:rPr lang="de-DE" sz="1200" b="1" dirty="0"/>
              <a:t>                               </a:t>
            </a:r>
            <a:r>
              <a:rPr lang="de-DE" sz="1200" dirty="0"/>
              <a:t>Schulstr. 3</a:t>
            </a:r>
          </a:p>
          <a:p>
            <a:pPr marL="0" indent="0" algn="just">
              <a:buNone/>
            </a:pPr>
            <a:r>
              <a:rPr lang="de-DE" sz="1200" dirty="0"/>
              <a:t>	88099 Neukirch 		                                      88099 Neukirch</a:t>
            </a:r>
          </a:p>
          <a:p>
            <a:pPr marL="0" indent="0" algn="just">
              <a:buNone/>
            </a:pPr>
            <a:r>
              <a:rPr lang="de-DE" sz="1200" dirty="0"/>
              <a:t>	</a:t>
            </a:r>
            <a:r>
              <a:rPr lang="de-DE" sz="1200" b="1" u="sng" dirty="0"/>
              <a:t>Ansprechpartner:</a:t>
            </a:r>
            <a:r>
              <a:rPr lang="de-DE" sz="1200" dirty="0"/>
              <a:t>   Christel Ulmer-Walz	                                      </a:t>
            </a:r>
            <a:r>
              <a:rPr lang="de-DE" sz="1200" b="1" u="sng" dirty="0"/>
              <a:t>Ansprechpartner: </a:t>
            </a:r>
            <a:r>
              <a:rPr lang="de-DE" sz="1200" b="1" dirty="0"/>
              <a:t>  </a:t>
            </a:r>
            <a:r>
              <a:rPr lang="de-DE" sz="1200" dirty="0"/>
              <a:t>Rüdiger Frank</a:t>
            </a:r>
          </a:p>
          <a:p>
            <a:pPr marL="0" indent="0" algn="just">
              <a:buNone/>
            </a:pPr>
            <a:endParaRPr lang="de-DE" sz="1200" dirty="0"/>
          </a:p>
          <a:p>
            <a:pPr marL="0" indent="0" algn="just">
              <a:buNone/>
            </a:pPr>
            <a:r>
              <a:rPr lang="de-DE" sz="1200" b="1" u="sng" dirty="0"/>
              <a:t>Kontaktdaten:</a:t>
            </a:r>
            <a:r>
              <a:rPr lang="de-DE" sz="1200" dirty="0"/>
              <a:t>  Tel: 07528/2927 - Haupthaus </a:t>
            </a:r>
            <a:r>
              <a:rPr lang="de-DE" sz="900" dirty="0"/>
              <a:t>/ Büro, rote , grüne, gelbe, blaue Gruppe                            </a:t>
            </a:r>
            <a:r>
              <a:rPr lang="de-DE" sz="1200" dirty="0"/>
              <a:t>Tel: 07528/9209216</a:t>
            </a:r>
          </a:p>
          <a:p>
            <a:pPr algn="just"/>
            <a:r>
              <a:rPr lang="de-DE" sz="1200" dirty="0"/>
              <a:t>	Tel: 07528/2927 - Nebengebäude </a:t>
            </a:r>
            <a:r>
              <a:rPr lang="de-DE" sz="900" dirty="0"/>
              <a:t>/ Orange Gruppe</a:t>
            </a:r>
          </a:p>
          <a:p>
            <a:pPr algn="just"/>
            <a:r>
              <a:rPr lang="de-DE" sz="1200" dirty="0"/>
              <a:t>	Tel: 07528/2927 – Krippe </a:t>
            </a:r>
            <a:r>
              <a:rPr lang="de-DE" sz="800" dirty="0"/>
              <a:t>/ Regenbogenzwerge, Regenbogenfische</a:t>
            </a:r>
            <a:endParaRPr lang="de-DE" sz="1200" b="1" u="sng" dirty="0"/>
          </a:p>
          <a:p>
            <a:pPr marL="0" indent="0" algn="just">
              <a:buNone/>
            </a:pPr>
            <a:r>
              <a:rPr lang="de-DE" sz="1200" dirty="0"/>
              <a:t>	E-Mail: </a:t>
            </a:r>
            <a:r>
              <a:rPr lang="de-DE" sz="1200" b="1" dirty="0">
                <a:solidFill>
                  <a:schemeClr val="accent6">
                    <a:lumMod val="75000"/>
                  </a:schemeClr>
                </a:solidFill>
              </a:rPr>
              <a:t>kindergarten-neukirch@t-online.de</a:t>
            </a:r>
            <a:r>
              <a:rPr lang="de-DE" sz="1200" b="1" dirty="0"/>
              <a:t>      </a:t>
            </a:r>
            <a:r>
              <a:rPr lang="de-DE" sz="1200" dirty="0"/>
              <a:t>                                       E-Mail: </a:t>
            </a:r>
            <a:r>
              <a:rPr lang="de-DE" sz="1200" b="1" dirty="0">
                <a:hlinkClick r:id="rId2"/>
              </a:rPr>
              <a:t>frank@neukirch-gemeinde.de</a:t>
            </a:r>
            <a:endParaRPr lang="de-DE" sz="1200" b="1" dirty="0"/>
          </a:p>
          <a:p>
            <a:pPr marL="0" indent="0" algn="just">
              <a:buNone/>
            </a:pPr>
            <a:r>
              <a:rPr lang="de-DE" sz="1200" dirty="0"/>
              <a:t>	Homepage</a:t>
            </a:r>
            <a:r>
              <a:rPr lang="de-DE" sz="900" dirty="0"/>
              <a:t>/</a:t>
            </a:r>
            <a:r>
              <a:rPr lang="de-DE" sz="1100" dirty="0"/>
              <a:t>Gemeindeeinrichtungen</a:t>
            </a:r>
            <a:r>
              <a:rPr lang="de-DE" sz="900" dirty="0"/>
              <a:t>:</a:t>
            </a:r>
            <a:r>
              <a:rPr lang="de-DE" sz="1200" dirty="0"/>
              <a:t> </a:t>
            </a:r>
            <a:r>
              <a:rPr lang="de-DE" sz="1200" b="1" dirty="0">
                <a:hlinkClick r:id="rId3"/>
              </a:rPr>
              <a:t>www.neukirch-gemeinde.de</a:t>
            </a:r>
            <a:r>
              <a:rPr lang="de-DE" sz="1200" b="1" dirty="0"/>
              <a:t> </a:t>
            </a:r>
            <a:endParaRPr lang="de-DE" sz="900" b="1" dirty="0"/>
          </a:p>
          <a:p>
            <a:pPr marL="0" indent="0">
              <a:buNone/>
            </a:pPr>
            <a:endParaRPr lang="de-DE" sz="1200" dirty="0"/>
          </a:p>
          <a:p>
            <a:pPr marL="0" indent="0">
              <a:buNone/>
            </a:pPr>
            <a:endParaRPr lang="de-DE" sz="1200" dirty="0"/>
          </a:p>
        </p:txBody>
      </p:sp>
      <p:pic>
        <p:nvPicPr>
          <p:cNvPr id="5" name="Bildplatzhalter 4"/>
          <p:cNvPicPr>
            <a:picLocks noGrp="1" noChangeAspect="1"/>
          </p:cNvPicPr>
          <p:nvPr>
            <p:ph type="pic" idx="1"/>
          </p:nvPr>
        </p:nvPicPr>
        <p:blipFill>
          <a:blip r:embed="rId4" cstate="print">
            <a:extLst>
              <a:ext uri="{28A0092B-C50C-407E-A947-70E740481C1C}">
                <a14:useLocalDpi xmlns:a14="http://schemas.microsoft.com/office/drawing/2010/main" val="0"/>
              </a:ext>
            </a:extLst>
          </a:blip>
          <a:stretch>
            <a:fillRect/>
          </a:stretch>
        </p:blipFill>
        <p:spPr>
          <a:xfrm>
            <a:off x="1043608" y="708590"/>
            <a:ext cx="3168352" cy="2114113"/>
          </a:xfrm>
          <a:ln w="28575">
            <a:solidFill>
              <a:srgbClr val="000000">
                <a:alpha val="50000"/>
              </a:srgbClr>
            </a:solidFill>
            <a:miter lim="800000"/>
          </a:ln>
        </p:spPr>
      </p:pic>
      <p:sp>
        <p:nvSpPr>
          <p:cNvPr id="6" name="Foliennummernplatzhalter 5"/>
          <p:cNvSpPr>
            <a:spLocks noGrp="1"/>
          </p:cNvSpPr>
          <p:nvPr>
            <p:ph type="sldNum" sz="quarter" idx="12"/>
          </p:nvPr>
        </p:nvSpPr>
        <p:spPr/>
        <p:txBody>
          <a:bodyPr/>
          <a:lstStyle/>
          <a:p>
            <a:r>
              <a:rPr lang="de-DE" dirty="0"/>
              <a:t>5</a:t>
            </a:r>
          </a:p>
        </p:txBody>
      </p:sp>
      <p:pic>
        <p:nvPicPr>
          <p:cNvPr id="4" name="Picture 2" descr="C:\Users\Büro\Pictures\Logos\Logos\Logo Neukir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5189376"/>
            <a:ext cx="502522" cy="375260"/>
          </a:xfrm>
          <a:prstGeom prst="rect">
            <a:avLst/>
          </a:prstGeom>
          <a:noFill/>
          <a:ln>
            <a:solidFill>
              <a:schemeClr val="tx1">
                <a:alpha val="83000"/>
              </a:schemeClr>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732" y="5176416"/>
            <a:ext cx="502522" cy="349102"/>
          </a:xfrm>
          <a:prstGeom prst="rect">
            <a:avLst/>
          </a:prstGeom>
          <a:noFill/>
          <a:ln w="9525">
            <a:solidFill>
              <a:schemeClr val="tx1">
                <a:alpha val="83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76056" y="1558437"/>
            <a:ext cx="3488276" cy="2327586"/>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Rechteck 8"/>
          <p:cNvSpPr/>
          <p:nvPr/>
        </p:nvSpPr>
        <p:spPr>
          <a:xfrm>
            <a:off x="941493" y="332656"/>
            <a:ext cx="4572000" cy="255134"/>
          </a:xfrm>
          <a:prstGeom prst="rect">
            <a:avLst/>
          </a:prstGeom>
        </p:spPr>
        <p:txBody>
          <a:bodyPr>
            <a:spAutoFit/>
          </a:bodyPr>
          <a:lstStyle/>
          <a:p>
            <a:pPr>
              <a:lnSpc>
                <a:spcPts val="1200"/>
              </a:lnSpc>
            </a:pPr>
            <a:r>
              <a:rPr lang="de-DE" sz="1400" b="1" dirty="0"/>
              <a:t>Kontaktdaten</a:t>
            </a:r>
          </a:p>
        </p:txBody>
      </p:sp>
      <p:pic>
        <p:nvPicPr>
          <p:cNvPr id="10" name="Grafik 9">
            <a:extLst>
              <a:ext uri="{FF2B5EF4-FFF2-40B4-BE49-F238E27FC236}">
                <a16:creationId xmlns:a16="http://schemas.microsoft.com/office/drawing/2014/main" id="{3D77E55E-1AFA-4549-9BAD-5ED01D7794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720" y="3083151"/>
            <a:ext cx="2154488" cy="1615866"/>
          </a:xfrm>
          <a:prstGeom prst="rect">
            <a:avLst/>
          </a:prstGeom>
          <a:ln w="28575">
            <a:solidFill>
              <a:schemeClr val="bg1">
                <a:lumMod val="50000"/>
              </a:schemeClr>
            </a:solidFill>
          </a:ln>
        </p:spPr>
      </p:pic>
    </p:spTree>
    <p:extLst>
      <p:ext uri="{BB962C8B-B14F-4D97-AF65-F5344CB8AC3E}">
        <p14:creationId xmlns:p14="http://schemas.microsoft.com/office/powerpoint/2010/main" val="2595536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r>
              <a:rPr lang="de-DE" sz="1200" b="0" dirty="0">
                <a:effectLst/>
                <a:latin typeface="+mn-lt"/>
              </a:rPr>
              <a:t>	</a:t>
            </a:r>
          </a:p>
        </p:txBody>
      </p:sp>
      <p:sp>
        <p:nvSpPr>
          <p:cNvPr id="4" name="Untertitel 3"/>
          <p:cNvSpPr>
            <a:spLocks noGrp="1"/>
          </p:cNvSpPr>
          <p:nvPr>
            <p:ph type="subTitle" idx="4294967295"/>
          </p:nvPr>
        </p:nvSpPr>
        <p:spPr>
          <a:xfrm>
            <a:off x="598707" y="645609"/>
            <a:ext cx="7704137" cy="576262"/>
          </a:xfrm>
        </p:spPr>
        <p:txBody>
          <a:bodyPr>
            <a:normAutofit fontScale="25000" lnSpcReduction="20000"/>
          </a:bodyPr>
          <a:lstStyle/>
          <a:p>
            <a:pPr marL="0" indent="0">
              <a:buNone/>
            </a:pPr>
            <a:r>
              <a:rPr lang="de-DE" sz="8000" b="1" dirty="0">
                <a:solidFill>
                  <a:schemeClr val="tx1"/>
                </a:solidFill>
              </a:rPr>
              <a:t>1. WIR sind immer am Puls der Zeit</a:t>
            </a:r>
          </a:p>
          <a:p>
            <a:pPr mar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1.1 Betreuungsangebote, Ferien- und Schließtage</a:t>
            </a:r>
          </a:p>
          <a:p>
            <a:pPr marL="106680" lvl="0" indent="0" algn="just">
              <a:lnSpc>
                <a:spcPts val="1200"/>
              </a:lnSpc>
              <a:buNone/>
              <a:tabLst>
                <a:tab pos="1485900" algn="l"/>
              </a:tabLst>
            </a:pPr>
            <a:endParaRPr lang="de-DE" sz="4800" dirty="0">
              <a:solidFill>
                <a:schemeClr val="tx1"/>
              </a:solidFill>
            </a:endParaRPr>
          </a:p>
          <a:p>
            <a:pPr marL="0" lvl="0" indent="0" algn="just">
              <a:lnSpc>
                <a:spcPts val="1200"/>
              </a:lnSpc>
              <a:spcBef>
                <a:spcPts val="0"/>
              </a:spcBef>
              <a:buNone/>
              <a:tabLst>
                <a:tab pos="1485900" algn="l"/>
              </a:tabLst>
            </a:pPr>
            <a:r>
              <a:rPr lang="de-DE" sz="4000" dirty="0">
                <a:solidFill>
                  <a:schemeClr val="tx1"/>
                </a:solidFill>
              </a:rPr>
              <a:t>In unseren 2 Häusern gibt es </a:t>
            </a:r>
            <a:r>
              <a:rPr lang="de-DE" sz="4000" dirty="0">
                <a:solidFill>
                  <a:schemeClr val="tx1"/>
                </a:solidFill>
                <a:ea typeface="Times New Roman"/>
              </a:rPr>
              <a:t>derzeit 2 Krippen- und 5 Kindergartengruppen mit unterschiedlichen, familienfreundlichen Betreuungsangeboten. </a:t>
            </a:r>
          </a:p>
          <a:p>
            <a:pPr marL="0" lvl="0" indent="0" algn="just">
              <a:lnSpc>
                <a:spcPts val="1200"/>
              </a:lnSpc>
              <a:spcBef>
                <a:spcPts val="0"/>
              </a:spcBef>
              <a:buNone/>
              <a:tabLst>
                <a:tab pos="1485900" algn="l"/>
              </a:tabLst>
            </a:pPr>
            <a:r>
              <a:rPr lang="de-DE" sz="4000" dirty="0">
                <a:solidFill>
                  <a:schemeClr val="tx1"/>
                </a:solidFill>
                <a:ea typeface="Times New Roman"/>
              </a:rPr>
              <a:t>Je nach Angebotsform werden in der Krippe pro Gruppe maximal 10 Kinder und im Kindergarten zwischen 20 und 25 Kinder betreut.</a:t>
            </a:r>
          </a:p>
          <a:p>
            <a:pPr marL="0" indent="0" algn="just">
              <a:lnSpc>
                <a:spcPts val="1200"/>
              </a:lnSpc>
              <a:spcBef>
                <a:spcPts val="0"/>
              </a:spcBef>
              <a:buNone/>
            </a:pPr>
            <a:endParaRPr lang="de-DE" sz="4000" dirty="0">
              <a:solidFill>
                <a:schemeClr val="tx1"/>
              </a:solidFill>
            </a:endParaRPr>
          </a:p>
          <a:p>
            <a:pPr marL="0" indent="0" algn="just">
              <a:lnSpc>
                <a:spcPts val="1200"/>
              </a:lnSpc>
              <a:buNone/>
            </a:pPr>
            <a:r>
              <a:rPr lang="de-DE" sz="4400" b="1" u="sng" dirty="0">
                <a:solidFill>
                  <a:schemeClr val="tx1"/>
                </a:solidFill>
              </a:rPr>
              <a:t>Betreuungsangebote im Überblick</a:t>
            </a:r>
          </a:p>
          <a:p>
            <a:pPr marL="0" indent="0" algn="just">
              <a:lnSpc>
                <a:spcPts val="1200"/>
              </a:lnSpc>
              <a:buNone/>
            </a:pPr>
            <a:endParaRPr lang="de-DE" sz="4000" dirty="0">
              <a:solidFill>
                <a:schemeClr val="tx1"/>
              </a:solidFill>
            </a:endParaRPr>
          </a:p>
          <a:p>
            <a:pPr marL="0" indent="0" algn="just">
              <a:lnSpc>
                <a:spcPts val="1200"/>
              </a:lnSpc>
              <a:buNone/>
            </a:pPr>
            <a:r>
              <a:rPr lang="de-DE" sz="6400" b="1" u="sng" dirty="0">
                <a:solidFill>
                  <a:schemeClr val="tx1"/>
                </a:solidFill>
              </a:rPr>
              <a:t>K</a:t>
            </a:r>
            <a:r>
              <a:rPr lang="de-DE" sz="4400" b="1" u="sng" dirty="0">
                <a:solidFill>
                  <a:schemeClr val="tx1"/>
                </a:solidFill>
              </a:rPr>
              <a:t>rippe</a:t>
            </a:r>
          </a:p>
          <a:p>
            <a:pPr marL="0" indent="0" algn="just">
              <a:lnSpc>
                <a:spcPts val="1200"/>
              </a:lnSpc>
              <a:buNone/>
            </a:pPr>
            <a:endParaRPr lang="de-DE" sz="4000" b="1" u="sng" dirty="0">
              <a:solidFill>
                <a:schemeClr val="tx1"/>
              </a:solidFill>
            </a:endParaRPr>
          </a:p>
          <a:p>
            <a:pPr algn="just">
              <a:lnSpc>
                <a:spcPts val="1200"/>
              </a:lnSpc>
              <a:spcBef>
                <a:spcPts val="0"/>
              </a:spcBef>
            </a:pPr>
            <a:r>
              <a:rPr lang="de-DE" sz="4000" dirty="0">
                <a:solidFill>
                  <a:schemeClr val="tx1"/>
                </a:solidFill>
              </a:rPr>
              <a:t>Krippe  –  ab dem vollendeten 1. Lebensjahr</a:t>
            </a:r>
          </a:p>
          <a:p>
            <a:pPr algn="just">
              <a:lnSpc>
                <a:spcPts val="1200"/>
              </a:lnSpc>
              <a:spcBef>
                <a:spcPts val="0"/>
              </a:spcBef>
            </a:pPr>
            <a:r>
              <a:rPr lang="de-DE" sz="4000" dirty="0">
                <a:solidFill>
                  <a:schemeClr val="tx1"/>
                </a:solidFill>
              </a:rPr>
              <a:t>2 Shareplätze (2 Tage / 3 Tage) jeweils pro Krippengruppe - ab dem vollendeten 1. Lebensjahr</a:t>
            </a:r>
          </a:p>
          <a:p>
            <a:pPr lvl="0" algn="just">
              <a:lnSpc>
                <a:spcPts val="1200"/>
              </a:lnSpc>
              <a:spcBef>
                <a:spcPts val="0"/>
              </a:spcBef>
            </a:pPr>
            <a:r>
              <a:rPr lang="de-DE" sz="4000" dirty="0">
                <a:solidFill>
                  <a:schemeClr val="tx1"/>
                </a:solidFill>
              </a:rPr>
              <a:t>Die Verweildauer in der Krippe beträgt aus pädagogischen Gründen </a:t>
            </a:r>
            <a:r>
              <a:rPr lang="de-DE" sz="4000" u="sng" dirty="0">
                <a:solidFill>
                  <a:schemeClr val="tx1"/>
                </a:solidFill>
              </a:rPr>
              <a:t>mindestens</a:t>
            </a:r>
            <a:r>
              <a:rPr lang="de-DE" sz="4000" dirty="0">
                <a:solidFill>
                  <a:schemeClr val="tx1"/>
                </a:solidFill>
              </a:rPr>
              <a:t> 10 – 12 Monate – siehe Anmeldekriterien</a:t>
            </a:r>
          </a:p>
          <a:p>
            <a:pPr marL="0" indent="0" algn="just">
              <a:lnSpc>
                <a:spcPts val="1200"/>
              </a:lnSpc>
              <a:spcBef>
                <a:spcPts val="0"/>
              </a:spcBef>
              <a:buNone/>
            </a:pPr>
            <a:endParaRPr lang="de-DE" sz="4000" i="1" dirty="0">
              <a:solidFill>
                <a:schemeClr val="tx1"/>
              </a:solidFill>
            </a:endParaRPr>
          </a:p>
          <a:p>
            <a:pPr marL="0" indent="0" algn="just">
              <a:lnSpc>
                <a:spcPts val="1200"/>
              </a:lnSpc>
              <a:buNone/>
            </a:pPr>
            <a:r>
              <a:rPr lang="de-DE" sz="6400" b="1" u="sng" dirty="0">
                <a:solidFill>
                  <a:schemeClr val="tx1"/>
                </a:solidFill>
              </a:rPr>
              <a:t>K</a:t>
            </a:r>
            <a:r>
              <a:rPr lang="de-DE" sz="4400" b="1" u="sng" dirty="0">
                <a:solidFill>
                  <a:schemeClr val="tx1"/>
                </a:solidFill>
              </a:rPr>
              <a:t>indergarten</a:t>
            </a:r>
          </a:p>
          <a:p>
            <a:pPr marL="0" indent="0" algn="just">
              <a:lnSpc>
                <a:spcPts val="1200"/>
              </a:lnSpc>
              <a:spcBef>
                <a:spcPts val="0"/>
              </a:spcBef>
              <a:buNone/>
            </a:pPr>
            <a:r>
              <a:rPr lang="de-DE" sz="4000" dirty="0">
                <a:solidFill>
                  <a:schemeClr val="tx1"/>
                </a:solidFill>
              </a:rPr>
              <a:t> </a:t>
            </a:r>
          </a:p>
          <a:p>
            <a:pPr lvl="0" algn="just">
              <a:lnSpc>
                <a:spcPts val="1200"/>
              </a:lnSpc>
              <a:spcBef>
                <a:spcPts val="0"/>
              </a:spcBef>
            </a:pPr>
            <a:r>
              <a:rPr lang="de-DE" sz="4000" dirty="0">
                <a:solidFill>
                  <a:schemeClr val="tx1"/>
                </a:solidFill>
              </a:rPr>
              <a:t>Gruppe mit verlängerten Öffnungszeiten (VÖ) – ab dem vollendeten 3. Lebensjahr bis Schuleintritt</a:t>
            </a:r>
          </a:p>
          <a:p>
            <a:pPr lvl="0" algn="just">
              <a:lnSpc>
                <a:spcPts val="1200"/>
              </a:lnSpc>
              <a:spcBef>
                <a:spcPts val="0"/>
              </a:spcBef>
            </a:pPr>
            <a:r>
              <a:rPr lang="de-DE" sz="4000" dirty="0">
                <a:solidFill>
                  <a:schemeClr val="tx1"/>
                </a:solidFill>
              </a:rPr>
              <a:t>Ganztagesgruppen (GT)  – ab dem vollendeten 3. Lebensjahr bis Schuleintritt. </a:t>
            </a:r>
          </a:p>
          <a:p>
            <a:pPr marL="0" lvl="0" indent="0" algn="just">
              <a:lnSpc>
                <a:spcPts val="1200"/>
              </a:lnSpc>
              <a:spcBef>
                <a:spcPts val="0"/>
              </a:spcBef>
              <a:buNone/>
            </a:pPr>
            <a:r>
              <a:rPr lang="de-DE" sz="4000" dirty="0">
                <a:solidFill>
                  <a:schemeClr val="tx1"/>
                </a:solidFill>
              </a:rPr>
              <a:t>            - GT Umfang 37 Wochenstunden 	Modell 3A mit 2 langen (Montag/Dienstag) und 3 kurzen Tagen  </a:t>
            </a:r>
          </a:p>
          <a:p>
            <a:pPr marL="0" lvl="0" indent="0" algn="just">
              <a:lnSpc>
                <a:spcPts val="1200"/>
              </a:lnSpc>
              <a:spcBef>
                <a:spcPts val="0"/>
              </a:spcBef>
              <a:buNone/>
            </a:pPr>
            <a:r>
              <a:rPr lang="de-DE" sz="4000" dirty="0">
                <a:solidFill>
                  <a:schemeClr val="tx1"/>
                </a:solidFill>
              </a:rPr>
              <a:t>            - GT Umfang 37 Wochenstunden	Modell 3B mit 2 langen (Mittwoch/Donnerstag) und 3 kurzen Tagen</a:t>
            </a:r>
          </a:p>
          <a:p>
            <a:pPr marL="0" lvl="0" indent="0" algn="just">
              <a:lnSpc>
                <a:spcPts val="1200"/>
              </a:lnSpc>
              <a:spcBef>
                <a:spcPts val="0"/>
              </a:spcBef>
              <a:buNone/>
            </a:pPr>
            <a:r>
              <a:rPr lang="de-DE" sz="4000" dirty="0">
                <a:solidFill>
                  <a:schemeClr val="tx1"/>
                </a:solidFill>
              </a:rPr>
              <a:t>            - GT Umfang 44 Wochenstunden	Modell 4 mit 4 langen (Montag-Donnerstag) und 1 kurzen Tagen</a:t>
            </a:r>
          </a:p>
          <a:p>
            <a:pPr marL="0" lvl="0" indent="0" algn="just">
              <a:lnSpc>
                <a:spcPts val="1200"/>
              </a:lnSpc>
              <a:spcBef>
                <a:spcPts val="0"/>
              </a:spcBef>
              <a:buNone/>
            </a:pPr>
            <a:endParaRPr lang="de-DE" sz="4000" dirty="0">
              <a:solidFill>
                <a:schemeClr val="tx1"/>
              </a:solidFill>
            </a:endParaRPr>
          </a:p>
          <a:p>
            <a:pPr marL="0" lvl="0" indent="0" algn="just">
              <a:lnSpc>
                <a:spcPts val="1200"/>
              </a:lnSpc>
              <a:buNone/>
            </a:pPr>
            <a:r>
              <a:rPr lang="de-DE" sz="6400" b="1" u="sng" dirty="0">
                <a:solidFill>
                  <a:schemeClr val="tx1"/>
                </a:solidFill>
              </a:rPr>
              <a:t>F</a:t>
            </a:r>
            <a:r>
              <a:rPr lang="de-DE" sz="4400" b="1" u="sng" dirty="0">
                <a:solidFill>
                  <a:schemeClr val="tx1"/>
                </a:solidFill>
              </a:rPr>
              <a:t>erien- und Schließtage:</a:t>
            </a:r>
          </a:p>
          <a:p>
            <a:pPr marL="0" lvl="0" indent="0" algn="just">
              <a:lnSpc>
                <a:spcPts val="1200"/>
              </a:lnSpc>
              <a:buNone/>
            </a:pPr>
            <a:endParaRPr lang="de-DE" sz="4000" b="1" dirty="0">
              <a:solidFill>
                <a:schemeClr val="tx1"/>
              </a:solidFill>
            </a:endParaRPr>
          </a:p>
          <a:p>
            <a:pPr marL="0" lvl="0" indent="0" algn="just">
              <a:lnSpc>
                <a:spcPts val="1200"/>
              </a:lnSpc>
              <a:spcBef>
                <a:spcPts val="0"/>
              </a:spcBef>
              <a:buNone/>
            </a:pPr>
            <a:r>
              <a:rPr lang="de-DE" sz="4000" dirty="0">
                <a:solidFill>
                  <a:schemeClr val="tx1"/>
                </a:solidFill>
              </a:rPr>
              <a:t>Einmal jährlich stimmen wir mit unserem Elternbeirat den Ferienplan ab.</a:t>
            </a:r>
            <a:r>
              <a:rPr lang="de-DE" sz="4000" dirty="0">
                <a:solidFill>
                  <a:prstClr val="black"/>
                </a:solidFill>
              </a:rPr>
              <a:t> Derzeit haben wir in der Regel 30 Tage im Jahr geschlossen. </a:t>
            </a:r>
          </a:p>
          <a:p>
            <a:pPr marL="0" lvl="0" indent="0" algn="just">
              <a:lnSpc>
                <a:spcPts val="1200"/>
              </a:lnSpc>
              <a:spcBef>
                <a:spcPts val="0"/>
              </a:spcBef>
              <a:buNone/>
            </a:pPr>
            <a:r>
              <a:rPr lang="de-DE" sz="4000" dirty="0">
                <a:solidFill>
                  <a:schemeClr val="tx1"/>
                </a:solidFill>
              </a:rPr>
              <a:t>Sie erhalten jeweils zu Beginn eines jeden Kita Jahres eine detaillierte Übersicht, an welchen Tagen die Kita geschlossen ist. </a:t>
            </a:r>
          </a:p>
          <a:p>
            <a:pPr marL="0" lvl="0" indent="0" algn="just">
              <a:lnSpc>
                <a:spcPts val="1200"/>
              </a:lnSpc>
              <a:spcBef>
                <a:spcPts val="0"/>
              </a:spcBef>
              <a:buNone/>
            </a:pPr>
            <a:endParaRPr lang="de-DE" sz="4000" dirty="0">
              <a:solidFill>
                <a:schemeClr val="tx1"/>
              </a:solidFill>
            </a:endParaRPr>
          </a:p>
          <a:p>
            <a:pPr marL="0" indent="0">
              <a:buNone/>
            </a:pPr>
            <a:r>
              <a:rPr lang="de-DE" sz="7200" b="1" u="sng" dirty="0">
                <a:solidFill>
                  <a:schemeClr val="tx1"/>
                </a:solidFill>
              </a:rPr>
              <a:t>K</a:t>
            </a:r>
            <a:r>
              <a:rPr lang="de-DE" sz="4800" b="1" u="sng" dirty="0">
                <a:solidFill>
                  <a:schemeClr val="tx1"/>
                </a:solidFill>
              </a:rPr>
              <a:t>ita-Info-App:</a:t>
            </a:r>
          </a:p>
          <a:p>
            <a:pPr marL="0" indent="0">
              <a:buNone/>
            </a:pPr>
            <a:endParaRPr lang="de-DE" sz="4800" b="1" u="sng" dirty="0">
              <a:solidFill>
                <a:schemeClr val="tx1"/>
              </a:solidFill>
            </a:endParaRPr>
          </a:p>
          <a:p>
            <a:pPr marL="0" indent="0">
              <a:buNone/>
            </a:pPr>
            <a:r>
              <a:rPr lang="de-DE" sz="4000" dirty="0">
                <a:solidFill>
                  <a:schemeClr val="tx1"/>
                </a:solidFill>
              </a:rPr>
              <a:t>Eltern, die unserer Einrichtung angehören, haben zudem die Möglichkeit über unsere kostenlose Kita-Info-App, modern und zeitgemäß</a:t>
            </a:r>
          </a:p>
          <a:p>
            <a:pPr marL="0" indent="0">
              <a:buNone/>
            </a:pPr>
            <a:r>
              <a:rPr lang="de-DE" sz="4000" dirty="0">
                <a:solidFill>
                  <a:schemeClr val="tx1"/>
                </a:solidFill>
              </a:rPr>
              <a:t>über das Smartphone oder per Emailnachricht mit Nachrichten und Terminen versorgt zu werden - Infos erhalten Sie bei unserer Leitung.</a:t>
            </a:r>
          </a:p>
          <a:p>
            <a:pPr marL="0" lvl="0" indent="0">
              <a:buNone/>
            </a:pPr>
            <a:endParaRPr lang="de-DE" sz="4800" u="sng" dirty="0">
              <a:solidFill>
                <a:srgbClr val="675D59"/>
              </a:solidFill>
            </a:endParaRPr>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6</a:t>
            </a:r>
          </a:p>
        </p:txBody>
      </p:sp>
      <p:pic>
        <p:nvPicPr>
          <p:cNvPr id="3" name="Grafik 2">
            <a:extLst>
              <a:ext uri="{FF2B5EF4-FFF2-40B4-BE49-F238E27FC236}">
                <a16:creationId xmlns:a16="http://schemas.microsoft.com/office/drawing/2014/main" id="{3F84198F-0DC1-4DEF-891B-F0A06328F8E1}"/>
              </a:ext>
            </a:extLst>
          </p:cNvPr>
          <p:cNvPicPr>
            <a:picLocks noChangeAspect="1"/>
          </p:cNvPicPr>
          <p:nvPr/>
        </p:nvPicPr>
        <p:blipFill>
          <a:blip r:embed="rId3"/>
          <a:stretch>
            <a:fillRect/>
          </a:stretch>
        </p:blipFill>
        <p:spPr>
          <a:xfrm>
            <a:off x="6900642" y="332917"/>
            <a:ext cx="1402202" cy="1822862"/>
          </a:xfrm>
          <a:prstGeom prst="rect">
            <a:avLst/>
          </a:prstGeom>
        </p:spPr>
      </p:pic>
    </p:spTree>
    <p:extLst>
      <p:ext uri="{BB962C8B-B14F-4D97-AF65-F5344CB8AC3E}">
        <p14:creationId xmlns:p14="http://schemas.microsoft.com/office/powerpoint/2010/main" val="165346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598707" y="645609"/>
            <a:ext cx="7704137" cy="576262"/>
          </a:xfrm>
        </p:spPr>
        <p:txBody>
          <a:bodyPr>
            <a:normAutofit fontScale="25000" lnSpcReduction="20000"/>
          </a:bodyPr>
          <a:lstStyle/>
          <a:p>
            <a:pPr marL="0" indent="0">
              <a:buNone/>
            </a:pPr>
            <a:r>
              <a:rPr lang="de-DE" sz="8000" b="1" dirty="0">
                <a:solidFill>
                  <a:schemeClr val="tx1"/>
                </a:solidFill>
              </a:rPr>
              <a:t>1. WIR sind immer am Puls der Zeit</a:t>
            </a:r>
          </a:p>
          <a:p>
            <a:pPr mar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1.1 Betreuungsangebote – Öffnungszeiten und Gebührenordnung</a:t>
            </a:r>
          </a:p>
          <a:p>
            <a:pPr marL="106680" lvl="0" indent="0" algn="just">
              <a:lnSpc>
                <a:spcPts val="1200"/>
              </a:lnSpc>
              <a:buNone/>
              <a:tabLst>
                <a:tab pos="1485900" algn="l"/>
              </a:tabLst>
            </a:pPr>
            <a:endParaRPr lang="de-DE" sz="4800" dirty="0">
              <a:solidFill>
                <a:schemeClr val="tx1"/>
              </a:solidFill>
            </a:endParaRPr>
          </a:p>
          <a:p>
            <a:pPr marL="0" lvl="0" indent="0" algn="just">
              <a:lnSpc>
                <a:spcPts val="1200"/>
              </a:lnSpc>
              <a:spcBef>
                <a:spcPts val="0"/>
              </a:spcBef>
              <a:buNone/>
            </a:pPr>
            <a:endParaRPr lang="de-DE" sz="4000" dirty="0">
              <a:solidFill>
                <a:schemeClr val="tx1"/>
              </a:solidFill>
            </a:endParaRPr>
          </a:p>
          <a:p>
            <a:pPr marL="0" lvl="0" indent="0">
              <a:lnSpc>
                <a:spcPct val="120000"/>
              </a:lnSpc>
              <a:spcBef>
                <a:spcPts val="0"/>
              </a:spcBef>
              <a:buNone/>
            </a:pPr>
            <a:r>
              <a:rPr lang="de-DE" sz="4000" b="1" u="sng" dirty="0">
                <a:solidFill>
                  <a:schemeClr val="tx1"/>
                </a:solidFill>
              </a:rPr>
              <a:t>Öffnungszeiten und Gebührenordnung:</a:t>
            </a:r>
            <a:br>
              <a:rPr lang="de-DE" sz="4000" dirty="0">
                <a:solidFill>
                  <a:schemeClr val="tx1"/>
                </a:solidFill>
              </a:rPr>
            </a:br>
            <a:r>
              <a:rPr lang="de-DE" sz="4000" dirty="0">
                <a:solidFill>
                  <a:schemeClr val="tx1"/>
                </a:solidFill>
              </a:rPr>
              <a:t>Auf unserer </a:t>
            </a:r>
            <a:r>
              <a:rPr lang="de-DE" sz="4000" b="1" dirty="0">
                <a:solidFill>
                  <a:schemeClr val="tx1"/>
                </a:solidFill>
              </a:rPr>
              <a:t>Homepage</a:t>
            </a:r>
            <a:r>
              <a:rPr lang="de-DE" sz="4000" dirty="0">
                <a:solidFill>
                  <a:schemeClr val="tx1"/>
                </a:solidFill>
              </a:rPr>
              <a:t> können Sie stets die </a:t>
            </a:r>
            <a:r>
              <a:rPr lang="de-DE" sz="4000" b="1" dirty="0">
                <a:solidFill>
                  <a:schemeClr val="tx1"/>
                </a:solidFill>
              </a:rPr>
              <a:t>aktuelle Gebührenordnung </a:t>
            </a:r>
            <a:r>
              <a:rPr lang="de-DE" sz="4000" dirty="0">
                <a:solidFill>
                  <a:schemeClr val="tx1"/>
                </a:solidFill>
              </a:rPr>
              <a:t>mit den </a:t>
            </a:r>
            <a:r>
              <a:rPr lang="de-DE" sz="4000" b="1" dirty="0">
                <a:solidFill>
                  <a:schemeClr val="tx1"/>
                </a:solidFill>
              </a:rPr>
              <a:t>dazugehörigen Angebotsformen, Öffnungszeiten und den Anmeldekriterien abrufen</a:t>
            </a:r>
            <a:r>
              <a:rPr lang="de-DE" sz="4000" dirty="0">
                <a:solidFill>
                  <a:schemeClr val="tx1"/>
                </a:solidFill>
              </a:rPr>
              <a:t>. Diese finden Sie, unter </a:t>
            </a:r>
            <a:r>
              <a:rPr lang="de-DE" sz="4000" dirty="0">
                <a:solidFill>
                  <a:schemeClr val="tx1"/>
                </a:solidFill>
                <a:hlinkClick r:id="rId3"/>
              </a:rPr>
              <a:t>www.neukirch-gemeinde.de</a:t>
            </a:r>
            <a:r>
              <a:rPr lang="de-DE" sz="4000" dirty="0">
                <a:solidFill>
                  <a:schemeClr val="tx1"/>
                </a:solidFill>
              </a:rPr>
              <a:t> - Gemeindeeinrichtungen - Kindergarten -“Wir über uns“.</a:t>
            </a:r>
          </a:p>
          <a:p>
            <a:pPr marL="0" indent="0" algn="just">
              <a:lnSpc>
                <a:spcPts val="1200"/>
              </a:lnSpc>
              <a:buNone/>
            </a:pPr>
            <a:endParaRPr lang="de-DE" sz="4000" i="1" dirty="0">
              <a:solidFill>
                <a:schemeClr val="tx1"/>
              </a:solidFill>
            </a:endParaRPr>
          </a:p>
          <a:p>
            <a:pPr marL="0" lvl="0" indent="0">
              <a:buNone/>
            </a:pPr>
            <a:endParaRPr lang="de-DE" sz="4800" u="sng" dirty="0">
              <a:solidFill>
                <a:srgbClr val="675D59"/>
              </a:solidFill>
            </a:endParaRPr>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7</a:t>
            </a:r>
          </a:p>
        </p:txBody>
      </p:sp>
      <p:pic>
        <p:nvPicPr>
          <p:cNvPr id="3" name="Grafik 2">
            <a:extLst>
              <a:ext uri="{FF2B5EF4-FFF2-40B4-BE49-F238E27FC236}">
                <a16:creationId xmlns:a16="http://schemas.microsoft.com/office/drawing/2014/main" id="{3F84198F-0DC1-4DEF-891B-F0A06328F8E1}"/>
              </a:ext>
            </a:extLst>
          </p:cNvPr>
          <p:cNvPicPr>
            <a:picLocks noChangeAspect="1"/>
          </p:cNvPicPr>
          <p:nvPr/>
        </p:nvPicPr>
        <p:blipFill>
          <a:blip r:embed="rId4"/>
          <a:stretch>
            <a:fillRect/>
          </a:stretch>
        </p:blipFill>
        <p:spPr>
          <a:xfrm>
            <a:off x="6900642" y="332917"/>
            <a:ext cx="1402202" cy="1822862"/>
          </a:xfrm>
          <a:prstGeom prst="rect">
            <a:avLst/>
          </a:prstGeom>
        </p:spPr>
      </p:pic>
      <p:pic>
        <p:nvPicPr>
          <p:cNvPr id="2" name="Grafik 1">
            <a:extLst>
              <a:ext uri="{FF2B5EF4-FFF2-40B4-BE49-F238E27FC236}">
                <a16:creationId xmlns:a16="http://schemas.microsoft.com/office/drawing/2014/main" id="{96376C98-B22B-4F36-93B4-EF82C7ED9124}"/>
              </a:ext>
            </a:extLst>
          </p:cNvPr>
          <p:cNvPicPr>
            <a:picLocks noChangeAspect="1"/>
          </p:cNvPicPr>
          <p:nvPr/>
        </p:nvPicPr>
        <p:blipFill>
          <a:blip r:embed="rId5"/>
          <a:stretch>
            <a:fillRect/>
          </a:stretch>
        </p:blipFill>
        <p:spPr>
          <a:xfrm>
            <a:off x="570017" y="2155779"/>
            <a:ext cx="7501685" cy="4511026"/>
          </a:xfrm>
          <a:prstGeom prst="rect">
            <a:avLst/>
          </a:prstGeom>
        </p:spPr>
      </p:pic>
    </p:spTree>
    <p:extLst>
      <p:ext uri="{BB962C8B-B14F-4D97-AF65-F5344CB8AC3E}">
        <p14:creationId xmlns:p14="http://schemas.microsoft.com/office/powerpoint/2010/main" val="143814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4294967295"/>
          </p:nvPr>
        </p:nvSpPr>
        <p:spPr>
          <a:xfrm>
            <a:off x="598707" y="645609"/>
            <a:ext cx="7704137" cy="576262"/>
          </a:xfrm>
        </p:spPr>
        <p:txBody>
          <a:bodyPr>
            <a:normAutofit fontScale="25000" lnSpcReduction="20000"/>
          </a:bodyPr>
          <a:lstStyle/>
          <a:p>
            <a:pPr marL="0" indent="0">
              <a:buNone/>
            </a:pPr>
            <a:r>
              <a:rPr lang="de-DE" sz="8000" b="1" dirty="0">
                <a:solidFill>
                  <a:schemeClr val="tx1"/>
                </a:solidFill>
              </a:rPr>
              <a:t>1. WIR sind immer am Puls der Zeit</a:t>
            </a:r>
          </a:p>
          <a:p>
            <a:pPr marL="0" indent="0">
              <a:buNone/>
            </a:pPr>
            <a:r>
              <a:rPr lang="de-DE" sz="1600" dirty="0">
                <a:solidFill>
                  <a:schemeClr val="tx1"/>
                </a:solidFill>
              </a:rPr>
              <a:t>,</a:t>
            </a:r>
            <a:endParaRPr lang="de-DE" sz="6400" dirty="0">
              <a:solidFill>
                <a:schemeClr val="tx1"/>
              </a:solidFill>
            </a:endParaRPr>
          </a:p>
          <a:p>
            <a:pPr marL="0" lvl="0" indent="0">
              <a:buNone/>
            </a:pPr>
            <a:r>
              <a:rPr lang="de-DE" sz="4800" dirty="0">
                <a:solidFill>
                  <a:schemeClr val="tx1"/>
                </a:solidFill>
              </a:rPr>
              <a:t>1.1 Betreuungsangebote – Öffnungszeiten und Gebührenordnung</a:t>
            </a:r>
          </a:p>
          <a:p>
            <a:pPr marL="106680" lvl="0" indent="0" algn="just">
              <a:lnSpc>
                <a:spcPts val="1200"/>
              </a:lnSpc>
              <a:buNone/>
              <a:tabLst>
                <a:tab pos="1485900" algn="l"/>
              </a:tabLst>
            </a:pPr>
            <a:endParaRPr lang="de-DE" sz="4800" dirty="0">
              <a:solidFill>
                <a:schemeClr val="tx1"/>
              </a:solidFill>
            </a:endParaRPr>
          </a:p>
          <a:p>
            <a:pPr marL="0" lvl="0" indent="0" algn="just">
              <a:lnSpc>
                <a:spcPts val="1200"/>
              </a:lnSpc>
              <a:spcBef>
                <a:spcPts val="0"/>
              </a:spcBef>
              <a:buNone/>
            </a:pPr>
            <a:endParaRPr lang="de-DE" sz="4000" dirty="0">
              <a:solidFill>
                <a:schemeClr val="tx1"/>
              </a:solidFill>
            </a:endParaRPr>
          </a:p>
          <a:p>
            <a:pPr marL="0" lvl="0" indent="0">
              <a:lnSpc>
                <a:spcPct val="120000"/>
              </a:lnSpc>
              <a:spcBef>
                <a:spcPts val="0"/>
              </a:spcBef>
              <a:buNone/>
            </a:pPr>
            <a:r>
              <a:rPr lang="de-DE" sz="4000" b="1" u="sng" dirty="0">
                <a:solidFill>
                  <a:schemeClr val="tx1"/>
                </a:solidFill>
              </a:rPr>
              <a:t>Öffnungszeiten und Gebührenordnung:</a:t>
            </a:r>
            <a:br>
              <a:rPr lang="de-DE" sz="4000" dirty="0">
                <a:solidFill>
                  <a:schemeClr val="tx1"/>
                </a:solidFill>
              </a:rPr>
            </a:br>
            <a:endParaRPr lang="de-DE" sz="4800" u="sng" dirty="0">
              <a:solidFill>
                <a:srgbClr val="675D59"/>
              </a:solidFill>
            </a:endParaRPr>
          </a:p>
          <a:p>
            <a:pPr marL="0" lvl="0" indent="0">
              <a:buNone/>
            </a:pPr>
            <a:endParaRPr lang="de-DE" sz="4800" u="sng" dirty="0">
              <a:solidFill>
                <a:srgbClr val="675D59"/>
              </a:solidFill>
            </a:endParaRPr>
          </a:p>
          <a:p>
            <a:pPr marL="0" indent="0">
              <a:buNone/>
            </a:pPr>
            <a:br>
              <a:rPr lang="de-DE" sz="4000" i="1" dirty="0"/>
            </a:br>
            <a:endParaRPr lang="de-DE" sz="40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7</a:t>
            </a:r>
          </a:p>
        </p:txBody>
      </p:sp>
      <p:pic>
        <p:nvPicPr>
          <p:cNvPr id="3" name="Grafik 2">
            <a:extLst>
              <a:ext uri="{FF2B5EF4-FFF2-40B4-BE49-F238E27FC236}">
                <a16:creationId xmlns:a16="http://schemas.microsoft.com/office/drawing/2014/main" id="{3F84198F-0DC1-4DEF-891B-F0A06328F8E1}"/>
              </a:ext>
            </a:extLst>
          </p:cNvPr>
          <p:cNvPicPr>
            <a:picLocks noChangeAspect="1"/>
          </p:cNvPicPr>
          <p:nvPr/>
        </p:nvPicPr>
        <p:blipFill>
          <a:blip r:embed="rId3"/>
          <a:stretch>
            <a:fillRect/>
          </a:stretch>
        </p:blipFill>
        <p:spPr>
          <a:xfrm>
            <a:off x="6900642" y="332917"/>
            <a:ext cx="1402202" cy="1822862"/>
          </a:xfrm>
          <a:prstGeom prst="rect">
            <a:avLst/>
          </a:prstGeom>
        </p:spPr>
      </p:pic>
      <p:pic>
        <p:nvPicPr>
          <p:cNvPr id="2" name="Grafik 1">
            <a:extLst>
              <a:ext uri="{FF2B5EF4-FFF2-40B4-BE49-F238E27FC236}">
                <a16:creationId xmlns:a16="http://schemas.microsoft.com/office/drawing/2014/main" id="{7ACA0EF9-89C3-4025-A034-23BAF491A0B2}"/>
              </a:ext>
            </a:extLst>
          </p:cNvPr>
          <p:cNvPicPr>
            <a:picLocks noChangeAspect="1"/>
          </p:cNvPicPr>
          <p:nvPr/>
        </p:nvPicPr>
        <p:blipFill>
          <a:blip r:embed="rId4"/>
          <a:stretch>
            <a:fillRect/>
          </a:stretch>
        </p:blipFill>
        <p:spPr>
          <a:xfrm>
            <a:off x="626620" y="1667147"/>
            <a:ext cx="7545780" cy="4881006"/>
          </a:xfrm>
          <a:prstGeom prst="rect">
            <a:avLst/>
          </a:prstGeom>
        </p:spPr>
      </p:pic>
    </p:spTree>
    <p:extLst>
      <p:ext uri="{BB962C8B-B14F-4D97-AF65-F5344CB8AC3E}">
        <p14:creationId xmlns:p14="http://schemas.microsoft.com/office/powerpoint/2010/main" val="267143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1908175" y="1266825"/>
            <a:ext cx="7235825" cy="5133975"/>
          </a:xfrm>
        </p:spPr>
        <p:txBody>
          <a:bodyPr anchor="t"/>
          <a:lstStyle/>
          <a:p>
            <a:br>
              <a:rPr lang="de-DE" sz="1200" b="0" dirty="0">
                <a:effectLst/>
                <a:latin typeface="+mn-lt"/>
              </a:rPr>
            </a:br>
            <a:br>
              <a:rPr lang="de-DE" sz="1200" b="0" dirty="0">
                <a:effectLst/>
                <a:latin typeface="+mn-lt"/>
              </a:rPr>
            </a:br>
            <a:br>
              <a:rPr lang="de-DE" sz="1200" b="0" dirty="0">
                <a:effectLst/>
                <a:latin typeface="+mn-lt"/>
              </a:rPr>
            </a:br>
            <a:r>
              <a:rPr lang="de-DE" sz="1200" b="0" dirty="0">
                <a:effectLst/>
                <a:latin typeface="+mn-lt"/>
              </a:rPr>
              <a:t>	</a:t>
            </a:r>
          </a:p>
        </p:txBody>
      </p:sp>
      <p:sp>
        <p:nvSpPr>
          <p:cNvPr id="4" name="Untertitel 3"/>
          <p:cNvSpPr>
            <a:spLocks noGrp="1"/>
          </p:cNvSpPr>
          <p:nvPr>
            <p:ph type="subTitle" idx="4294967295"/>
          </p:nvPr>
        </p:nvSpPr>
        <p:spPr>
          <a:xfrm>
            <a:off x="598707" y="620688"/>
            <a:ext cx="7789717" cy="601183"/>
          </a:xfrm>
        </p:spPr>
        <p:txBody>
          <a:bodyPr>
            <a:normAutofit fontScale="25000" lnSpcReduction="20000"/>
          </a:bodyPr>
          <a:lstStyle/>
          <a:p>
            <a:pPr marL="0" indent="0">
              <a:buNone/>
            </a:pPr>
            <a:r>
              <a:rPr lang="de-DE" sz="8000" b="1" dirty="0">
                <a:solidFill>
                  <a:schemeClr val="tx1"/>
                </a:solidFill>
              </a:rPr>
              <a:t>1. WIR sind immer am Puls der Zeit</a:t>
            </a:r>
            <a:r>
              <a:rPr lang="de-DE" sz="1600" dirty="0">
                <a:solidFill>
                  <a:schemeClr val="tx1"/>
                </a:solidFill>
              </a:rPr>
              <a:t>,</a:t>
            </a:r>
            <a:endParaRPr lang="de-DE" sz="6400" dirty="0">
              <a:solidFill>
                <a:schemeClr val="tx1"/>
              </a:solidFill>
            </a:endParaRPr>
          </a:p>
          <a:p>
            <a:pPr marL="0" indent="0">
              <a:buNone/>
            </a:pPr>
            <a:r>
              <a:rPr lang="de-DE" sz="4800" dirty="0">
                <a:solidFill>
                  <a:schemeClr val="tx1"/>
                </a:solidFill>
              </a:rPr>
              <a:t>1.2 Unsere Räumlichkeiten</a:t>
            </a:r>
          </a:p>
          <a:p>
            <a:pPr marL="0" indent="0">
              <a:buNone/>
            </a:pPr>
            <a:endParaRPr lang="de-DE" sz="4800" dirty="0"/>
          </a:p>
          <a:p>
            <a:pPr marL="0" lvl="0" indent="0">
              <a:buNone/>
            </a:pPr>
            <a:endParaRPr lang="de-DE" sz="4800" u="sng" dirty="0">
              <a:solidFill>
                <a:srgbClr val="675D59"/>
              </a:solidFill>
            </a:endParaRPr>
          </a:p>
          <a:p>
            <a:pPr marL="0" indent="0">
              <a:lnSpc>
                <a:spcPts val="1200"/>
              </a:lnSpc>
              <a:spcBef>
                <a:spcPts val="0"/>
              </a:spcBef>
              <a:buNone/>
            </a:pPr>
            <a:r>
              <a:rPr lang="de-DE" sz="4000" dirty="0">
                <a:solidFill>
                  <a:schemeClr val="tx1"/>
                </a:solidFill>
              </a:rPr>
              <a:t>Bei der Gestaltung unserer Räumlichkeiten legen wir grundsätzlich Wert auf:</a:t>
            </a:r>
          </a:p>
          <a:p>
            <a:pPr>
              <a:lnSpc>
                <a:spcPts val="1200"/>
              </a:lnSpc>
              <a:spcBef>
                <a:spcPts val="0"/>
              </a:spcBef>
            </a:pPr>
            <a:r>
              <a:rPr lang="de-DE" sz="4000" dirty="0">
                <a:solidFill>
                  <a:schemeClr val="tx1"/>
                </a:solidFill>
              </a:rPr>
              <a:t>helle und freundliche Räume</a:t>
            </a:r>
          </a:p>
          <a:p>
            <a:pPr>
              <a:lnSpc>
                <a:spcPts val="1200"/>
              </a:lnSpc>
              <a:spcBef>
                <a:spcPts val="0"/>
              </a:spcBef>
            </a:pPr>
            <a:r>
              <a:rPr lang="de-DE" sz="4000" dirty="0">
                <a:solidFill>
                  <a:schemeClr val="tx1"/>
                </a:solidFill>
              </a:rPr>
              <a:t>offene Türen</a:t>
            </a:r>
          </a:p>
          <a:p>
            <a:pPr>
              <a:lnSpc>
                <a:spcPts val="1200"/>
              </a:lnSpc>
              <a:spcBef>
                <a:spcPts val="0"/>
              </a:spcBef>
            </a:pPr>
            <a:r>
              <a:rPr lang="de-DE" sz="4000" dirty="0">
                <a:solidFill>
                  <a:schemeClr val="tx1"/>
                </a:solidFill>
              </a:rPr>
              <a:t>eine Spiel- und phantasieanregende Gestaltung</a:t>
            </a:r>
          </a:p>
          <a:p>
            <a:pPr>
              <a:lnSpc>
                <a:spcPts val="1200"/>
              </a:lnSpc>
              <a:spcBef>
                <a:spcPts val="0"/>
              </a:spcBef>
            </a:pPr>
            <a:r>
              <a:rPr lang="de-DE" sz="4000" dirty="0">
                <a:solidFill>
                  <a:schemeClr val="tx1"/>
                </a:solidFill>
              </a:rPr>
              <a:t>Die Mitwirkung der Kinder (Mitsprache bei der Raumgestaltung, Ausstellen ihrer Werke)</a:t>
            </a:r>
          </a:p>
          <a:p>
            <a:pPr>
              <a:lnSpc>
                <a:spcPts val="1200"/>
              </a:lnSpc>
              <a:spcBef>
                <a:spcPts val="0"/>
              </a:spcBef>
            </a:pPr>
            <a:r>
              <a:rPr lang="de-DE" sz="4000" dirty="0">
                <a:solidFill>
                  <a:schemeClr val="tx1"/>
                </a:solidFill>
              </a:rPr>
              <a:t>Ordnung, Sauberkeit und Sicherheit</a:t>
            </a:r>
          </a:p>
          <a:p>
            <a:pPr marL="0" indent="0">
              <a:lnSpc>
                <a:spcPts val="1200"/>
              </a:lnSpc>
              <a:spcBef>
                <a:spcPts val="0"/>
              </a:spcBef>
              <a:buNone/>
            </a:pPr>
            <a:endParaRPr lang="de-DE" sz="4000" dirty="0">
              <a:solidFill>
                <a:schemeClr val="tx1"/>
              </a:solidFill>
            </a:endParaRPr>
          </a:p>
          <a:p>
            <a:pPr marL="0" indent="0">
              <a:lnSpc>
                <a:spcPts val="1200"/>
              </a:lnSpc>
              <a:spcBef>
                <a:spcPts val="0"/>
              </a:spcBef>
              <a:buNone/>
            </a:pPr>
            <a:r>
              <a:rPr lang="de-DE" sz="4000" dirty="0">
                <a:solidFill>
                  <a:schemeClr val="tx1"/>
                </a:solidFill>
              </a:rPr>
              <a:t>Da die Kinder verschiedene Bedürfnisse in den Kitaalltag mitbringen, haben wir unser Raumkonzept besonders auf sie abgestimmt:</a:t>
            </a:r>
          </a:p>
          <a:p>
            <a:pPr marL="0" indent="0">
              <a:lnSpc>
                <a:spcPts val="1200"/>
              </a:lnSpc>
              <a:spcBef>
                <a:spcPts val="0"/>
              </a:spcBef>
              <a:buNone/>
            </a:pPr>
            <a:r>
              <a:rPr lang="de-DE" sz="4000" dirty="0">
                <a:solidFill>
                  <a:schemeClr val="tx1"/>
                </a:solidFill>
              </a:rPr>
              <a:t>In unseren Gruppenräumen mit :</a:t>
            </a:r>
          </a:p>
          <a:p>
            <a:pPr>
              <a:lnSpc>
                <a:spcPts val="1200"/>
              </a:lnSpc>
              <a:spcBef>
                <a:spcPts val="0"/>
              </a:spcBef>
            </a:pPr>
            <a:r>
              <a:rPr lang="de-DE" sz="4000" dirty="0">
                <a:solidFill>
                  <a:schemeClr val="tx1"/>
                </a:solidFill>
              </a:rPr>
              <a:t> festen Stammgruppen</a:t>
            </a:r>
          </a:p>
          <a:p>
            <a:pPr>
              <a:lnSpc>
                <a:spcPts val="1200"/>
              </a:lnSpc>
              <a:spcBef>
                <a:spcPts val="0"/>
              </a:spcBef>
            </a:pPr>
            <a:r>
              <a:rPr lang="de-DE" sz="4000" dirty="0">
                <a:solidFill>
                  <a:schemeClr val="tx1"/>
                </a:solidFill>
              </a:rPr>
              <a:t> gleichbleibendem Personal</a:t>
            </a:r>
          </a:p>
          <a:p>
            <a:pPr>
              <a:lnSpc>
                <a:spcPts val="1200"/>
              </a:lnSpc>
              <a:spcBef>
                <a:spcPts val="0"/>
              </a:spcBef>
            </a:pPr>
            <a:r>
              <a:rPr lang="de-DE" sz="4000" dirty="0">
                <a:solidFill>
                  <a:schemeClr val="tx1"/>
                </a:solidFill>
              </a:rPr>
              <a:t> strukturierten Spiel- und Rückzugsbereichen und einem kindgerechten und geregelten Tagesablauf</a:t>
            </a:r>
          </a:p>
          <a:p>
            <a:pPr>
              <a:lnSpc>
                <a:spcPts val="1200"/>
              </a:lnSpc>
              <a:spcBef>
                <a:spcPts val="0"/>
              </a:spcBef>
            </a:pPr>
            <a:endParaRPr lang="de-DE" sz="4000" dirty="0">
              <a:solidFill>
                <a:schemeClr val="tx1"/>
              </a:solidFill>
            </a:endParaRPr>
          </a:p>
          <a:p>
            <a:pPr marL="0" indent="0">
              <a:lnSpc>
                <a:spcPts val="1200"/>
              </a:lnSpc>
              <a:spcBef>
                <a:spcPts val="0"/>
              </a:spcBef>
              <a:buNone/>
            </a:pPr>
            <a:r>
              <a:rPr lang="de-DE" sz="4000" dirty="0">
                <a:solidFill>
                  <a:schemeClr val="tx1"/>
                </a:solidFill>
              </a:rPr>
              <a:t>erfahren die Kinder:</a:t>
            </a:r>
          </a:p>
          <a:p>
            <a:pPr>
              <a:lnSpc>
                <a:spcPts val="1200"/>
              </a:lnSpc>
              <a:spcBef>
                <a:spcPts val="0"/>
              </a:spcBef>
            </a:pPr>
            <a:r>
              <a:rPr lang="de-DE" sz="4000" dirty="0">
                <a:solidFill>
                  <a:schemeClr val="tx1"/>
                </a:solidFill>
              </a:rPr>
              <a:t> Vertrauen und Sicherheit</a:t>
            </a:r>
          </a:p>
          <a:p>
            <a:pPr>
              <a:lnSpc>
                <a:spcPts val="1200"/>
              </a:lnSpc>
              <a:spcBef>
                <a:spcPts val="0"/>
              </a:spcBef>
            </a:pPr>
            <a:r>
              <a:rPr lang="de-DE" sz="4000" dirty="0">
                <a:solidFill>
                  <a:schemeClr val="tx1"/>
                </a:solidFill>
              </a:rPr>
              <a:t> Geborgenheit</a:t>
            </a:r>
          </a:p>
          <a:p>
            <a:pPr>
              <a:lnSpc>
                <a:spcPts val="1200"/>
              </a:lnSpc>
              <a:spcBef>
                <a:spcPts val="0"/>
              </a:spcBef>
            </a:pPr>
            <a:r>
              <a:rPr lang="de-DE" sz="4000" dirty="0">
                <a:solidFill>
                  <a:schemeClr val="tx1"/>
                </a:solidFill>
              </a:rPr>
              <a:t> Strukturen und Rituale</a:t>
            </a:r>
          </a:p>
          <a:p>
            <a:pPr>
              <a:lnSpc>
                <a:spcPts val="1200"/>
              </a:lnSpc>
              <a:spcBef>
                <a:spcPts val="0"/>
              </a:spcBef>
            </a:pPr>
            <a:r>
              <a:rPr lang="de-DE" sz="4000" dirty="0">
                <a:solidFill>
                  <a:schemeClr val="tx1"/>
                </a:solidFill>
              </a:rPr>
              <a:t> und haben die Möglichkeit, solide Beziehungen aufzubauen</a:t>
            </a:r>
          </a:p>
          <a:p>
            <a:pPr marL="0" indent="0">
              <a:lnSpc>
                <a:spcPts val="1200"/>
              </a:lnSpc>
              <a:spcBef>
                <a:spcPts val="0"/>
              </a:spcBef>
              <a:buNone/>
            </a:pPr>
            <a:r>
              <a:rPr lang="de-DE" sz="4000" dirty="0">
                <a:solidFill>
                  <a:srgbClr val="FF0000"/>
                </a:solidFill>
              </a:rPr>
              <a:t> </a:t>
            </a:r>
          </a:p>
          <a:p>
            <a:pPr marL="0" indent="0">
              <a:buNone/>
            </a:pPr>
            <a:endParaRPr lang="de-DE" sz="4000" i="1" dirty="0"/>
          </a:p>
          <a:p>
            <a:pPr marL="0" indent="0">
              <a:buNone/>
            </a:pPr>
            <a:endParaRPr lang="de-DE" sz="4000" i="1" dirty="0"/>
          </a:p>
          <a:p>
            <a:pPr marL="0" indent="0">
              <a:buNone/>
            </a:pPr>
            <a:endParaRPr lang="de-DE" sz="4000" i="1" dirty="0"/>
          </a:p>
          <a:p>
            <a:pPr marL="0" indent="0">
              <a:buNone/>
            </a:pPr>
            <a:r>
              <a:rPr lang="de-DE" sz="5600" i="1" dirty="0">
                <a:solidFill>
                  <a:srgbClr val="FF0000"/>
                </a:solidFill>
              </a:rPr>
              <a:t>         </a:t>
            </a:r>
            <a:endParaRPr lang="de-DE" sz="5600" i="1" dirty="0"/>
          </a:p>
          <a:p>
            <a:pPr marL="0" indent="0">
              <a:buNone/>
            </a:pPr>
            <a:endParaRPr lang="de-DE" sz="4000" i="1" dirty="0"/>
          </a:p>
          <a:p>
            <a:pPr marL="0" indent="0">
              <a:buNone/>
            </a:pPr>
            <a:br>
              <a:rPr lang="de-DE" sz="9600" dirty="0"/>
            </a:br>
            <a:endParaRPr lang="de-DE" sz="4800" u="sng" dirty="0"/>
          </a:p>
          <a:p>
            <a:pPr marL="0" indent="0">
              <a:buNone/>
            </a:pPr>
            <a:endParaRPr lang="de-DE" sz="4800" u="sng" dirty="0"/>
          </a:p>
          <a:p>
            <a:pPr marL="0" indent="0">
              <a:buNone/>
            </a:pPr>
            <a:endParaRPr lang="de-DE" sz="4400" dirty="0"/>
          </a:p>
          <a:p>
            <a:pPr marL="0" indent="0">
              <a:buNone/>
            </a:pPr>
            <a:endParaRPr lang="de-DE" sz="4800" dirty="0"/>
          </a:p>
          <a:p>
            <a:pPr marL="0" indent="0">
              <a:buNone/>
            </a:pPr>
            <a:endParaRPr lang="de-DE" sz="2000" dirty="0"/>
          </a:p>
        </p:txBody>
      </p:sp>
      <p:sp>
        <p:nvSpPr>
          <p:cNvPr id="6" name="Foliennummernplatzhalter 5"/>
          <p:cNvSpPr>
            <a:spLocks noGrp="1"/>
          </p:cNvSpPr>
          <p:nvPr>
            <p:ph type="sldNum" sz="quarter" idx="11"/>
          </p:nvPr>
        </p:nvSpPr>
        <p:spPr/>
        <p:txBody>
          <a:bodyPr/>
          <a:lstStyle/>
          <a:p>
            <a:r>
              <a:rPr lang="de-DE" dirty="0"/>
              <a:t>8</a:t>
            </a:r>
          </a:p>
        </p:txBody>
      </p:sp>
      <p:pic>
        <p:nvPicPr>
          <p:cNvPr id="3" name="Picture 2" descr="C:\Users\Büro\Pictures\Logos\Logos\Logo Kita Neuki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04664"/>
            <a:ext cx="1368152" cy="90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Bildplatzhalter 4">
            <a:extLst>
              <a:ext uri="{FF2B5EF4-FFF2-40B4-BE49-F238E27FC236}">
                <a16:creationId xmlns:a16="http://schemas.microsoft.com/office/drawing/2014/main" id="{88486985-6AE4-42EF-B63B-3BFB7579D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38" y="4632305"/>
            <a:ext cx="1367870" cy="1367870"/>
          </a:xfrm>
          <a:prstGeom prst="snip2DiagRect">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Bildplatzhalter 4">
            <a:extLst>
              <a:ext uri="{FF2B5EF4-FFF2-40B4-BE49-F238E27FC236}">
                <a16:creationId xmlns:a16="http://schemas.microsoft.com/office/drawing/2014/main" id="{40520F90-CBF3-43A8-BDFF-5E4856D58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883" y="4629547"/>
            <a:ext cx="1367870" cy="1367870"/>
          </a:xfrm>
          <a:prstGeom prst="snip2DiagRect">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Bildplatzhalter 4">
            <a:extLst>
              <a:ext uri="{FF2B5EF4-FFF2-40B4-BE49-F238E27FC236}">
                <a16:creationId xmlns:a16="http://schemas.microsoft.com/office/drawing/2014/main" id="{9C0ABD27-BCC6-47D1-BA44-93A0B8BFB4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8" y="4629547"/>
            <a:ext cx="1367870" cy="1367870"/>
          </a:xfrm>
          <a:prstGeom prst="snip2DiagRect">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Bildplatzhalter 4">
            <a:extLst>
              <a:ext uri="{FF2B5EF4-FFF2-40B4-BE49-F238E27FC236}">
                <a16:creationId xmlns:a16="http://schemas.microsoft.com/office/drawing/2014/main" id="{49E0086E-60BC-434B-AFF1-E038E2D6BA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902" y="4629547"/>
            <a:ext cx="1367870" cy="1367870"/>
          </a:xfrm>
          <a:prstGeom prst="snip2DiagRect">
            <a:avLst/>
          </a:prstGeom>
          <a:solidFill>
            <a:srgbClr val="FFFFFF">
              <a:shade val="85000"/>
            </a:srgbClr>
          </a:solidFill>
          <a:ln w="8890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9921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solidFill>
          <a:schemeClr val="bg1"/>
        </a:solidFill>
      </a:spPr>
      <a:bodyPr wrap="none" lIns="91440" tIns="45720" rIns="91440" bIns="45720">
        <a:spAutoFit/>
      </a:bodyPr>
      <a:lstStyle>
        <a:defPPr algn="ctr">
          <a:defRP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V Boli" panose="02000500030200090000" pitchFamily="2" charset="0"/>
            <a:cs typeface="MV Boli" panose="02000500030200090000" pitchFamily="2" charset="0"/>
          </a:defRPr>
        </a:defPPr>
      </a:lst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14397</Words>
  <Application>Microsoft Office PowerPoint</Application>
  <PresentationFormat>Bildschirmpräsentation (4:3)</PresentationFormat>
  <Paragraphs>1539</Paragraphs>
  <Slides>47</Slides>
  <Notes>42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47</vt:i4>
      </vt:variant>
    </vt:vector>
  </HeadingPairs>
  <TitlesOfParts>
    <vt:vector size="56" baseType="lpstr">
      <vt:lpstr>Arial</vt:lpstr>
      <vt:lpstr>Arial Narrow</vt:lpstr>
      <vt:lpstr>Arial Unicode MS</vt:lpstr>
      <vt:lpstr>Calibri</vt:lpstr>
      <vt:lpstr>Calibri Light</vt:lpstr>
      <vt:lpstr>MV Boli</vt:lpstr>
      <vt:lpstr>Times New Roman</vt:lpstr>
      <vt:lpstr>Wingdings</vt:lpstr>
      <vt:lpstr>Thermal</vt:lpstr>
      <vt:lpstr>   Gemeinsam für unsere Kinder</vt:lpstr>
      <vt:lpstr>PowerPoint-Präsentation</vt:lpstr>
      <vt:lpstr>PowerPoint-Präsentation</vt:lpstr>
      <vt:lpstr>                                                   Vorwort  </vt:lpstr>
      <vt:lpstr>                                                             </vt:lpstr>
      <vt:lpstr>   </vt:lpstr>
      <vt:lpstr>PowerPoint-Präsentation</vt:lpstr>
      <vt:lpstr>PowerPoint-Präsentation</vt:lpstr>
      <vt:lpstr>    </vt:lpstr>
      <vt:lpstr>    </vt:lpstr>
      <vt:lpstr>PowerPoint-Präsentation</vt:lpstr>
      <vt:lpstr>     </vt:lpstr>
      <vt:lpstr>     </vt:lpstr>
      <vt:lpstr>     </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     </vt:lpstr>
      <vt:lpstr>     </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Gemeinsam für unsere Kinder</dc:title>
  <dc:creator>Büro</dc:creator>
  <cp:lastModifiedBy>Leitung</cp:lastModifiedBy>
  <cp:revision>1203</cp:revision>
  <cp:lastPrinted>2020-05-12T07:17:56Z</cp:lastPrinted>
  <dcterms:created xsi:type="dcterms:W3CDTF">2014-03-12T12:13:24Z</dcterms:created>
  <dcterms:modified xsi:type="dcterms:W3CDTF">2023-09-18T06:04:34Z</dcterms:modified>
</cp:coreProperties>
</file>